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3"/>
  </p:notesMasterIdLst>
  <p:handoutMasterIdLst>
    <p:handoutMasterId r:id="rId34"/>
  </p:handoutMasterIdLst>
  <p:sldIdLst>
    <p:sldId id="1169" r:id="rId2"/>
    <p:sldId id="309" r:id="rId3"/>
    <p:sldId id="1019" r:id="rId4"/>
    <p:sldId id="310" r:id="rId5"/>
    <p:sldId id="1172" r:id="rId6"/>
    <p:sldId id="292" r:id="rId7"/>
    <p:sldId id="1181" r:id="rId8"/>
    <p:sldId id="1170" r:id="rId9"/>
    <p:sldId id="1185" r:id="rId10"/>
    <p:sldId id="305" r:id="rId11"/>
    <p:sldId id="1184" r:id="rId12"/>
    <p:sldId id="1180" r:id="rId13"/>
    <p:sldId id="312" r:id="rId14"/>
    <p:sldId id="273" r:id="rId15"/>
    <p:sldId id="1186" r:id="rId16"/>
    <p:sldId id="1162" r:id="rId17"/>
    <p:sldId id="1167" r:id="rId18"/>
    <p:sldId id="1164" r:id="rId19"/>
    <p:sldId id="1168" r:id="rId20"/>
    <p:sldId id="1166" r:id="rId21"/>
    <p:sldId id="1187" r:id="rId22"/>
    <p:sldId id="1188" r:id="rId23"/>
    <p:sldId id="1178" r:id="rId24"/>
    <p:sldId id="1189" r:id="rId25"/>
    <p:sldId id="1173" r:id="rId26"/>
    <p:sldId id="1174" r:id="rId27"/>
    <p:sldId id="1179" r:id="rId28"/>
    <p:sldId id="1190" r:id="rId29"/>
    <p:sldId id="1176" r:id="rId30"/>
    <p:sldId id="1015" r:id="rId31"/>
    <p:sldId id="272" r:id="rId32"/>
  </p:sldIdLst>
  <p:sldSz cx="12192000" cy="6858000"/>
  <p:notesSz cx="6858000" cy="9144000"/>
  <p:embeddedFontLst>
    <p:embeddedFont>
      <p:font typeface="Montserrat" pitchFamily="2" charset="0"/>
      <p:regular r:id="rId35"/>
      <p:bold r:id="rId36"/>
      <p:italic r:id="rId37"/>
      <p:boldItalic r:id="rId38"/>
    </p:embeddedFont>
    <p:embeddedFont>
      <p:font typeface="Montserrat ExtraBold" pitchFamily="2" charset="0"/>
      <p:bold r:id="rId39"/>
      <p:boldItalic r:id="rId40"/>
    </p:embeddedFont>
    <p:embeddedFont>
      <p:font typeface="Montserrat Medium" pitchFamily="2" charset="0"/>
      <p:regular r:id="rId41"/>
      <p:italic r:id="rId42"/>
    </p:embeddedFont>
    <p:embeddedFont>
      <p:font typeface="Montserrat regular" pitchFamily="2" charset="0"/>
      <p:regular r:id="rId43"/>
    </p:embeddedFont>
    <p:embeddedFont>
      <p:font typeface="Montserrat SemiBold" pitchFamily="2" charset="0"/>
      <p:bold r:id="rId44"/>
      <p:boldItalic r:id="rId45"/>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DEC9A2"/>
    <a:srgbClr val="245C4F"/>
    <a:srgbClr val="A42145"/>
    <a:srgbClr val="BC945A"/>
    <a:srgbClr val="6E152E"/>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5E94B2-7318-408A-8BAE-BE83D8B5137D}" v="28" dt="2024-02-29T13:46:41.763"/>
    <p1510:client id="{B67AE58B-F52A-7C72-CF78-D35A0E82CA25}" v="2007" dt="2024-02-29T01:20:55.078"/>
    <p1510:client id="{CD21439F-8F03-EAAB-A149-251723B63B72}" v="11" dt="2024-02-29T15:49:03.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25" autoAdjust="0"/>
  </p:normalViewPr>
  <p:slideViewPr>
    <p:cSldViewPr snapToGrid="0">
      <p:cViewPr varScale="1">
        <p:scale>
          <a:sx n="87" d="100"/>
          <a:sy n="87" d="100"/>
        </p:scale>
        <p:origin x="174"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647269728162677E-3"/>
          <c:y val="6.449673517630089E-2"/>
          <c:w val="0.98528764493037713"/>
          <c:h val="0.67358226918525965"/>
        </c:manualLayout>
      </c:layout>
      <c:barChart>
        <c:barDir val="col"/>
        <c:grouping val="clustered"/>
        <c:varyColors val="0"/>
        <c:ser>
          <c:idx val="0"/>
          <c:order val="0"/>
          <c:tx>
            <c:strRef>
              <c:f>Sheet1!$B$1</c:f>
              <c:strCache>
                <c:ptCount val="1"/>
                <c:pt idx="0">
                  <c:v>Mujeres</c:v>
                </c:pt>
              </c:strCache>
            </c:strRef>
          </c:tx>
          <c:spPr>
            <a:solidFill>
              <a:srgbClr val="245C4F"/>
            </a:solidFill>
            <a:ln w="28575" cap="rnd" cmpd="sng" algn="ctr">
              <a:noFill/>
              <a:prstDash val="solid"/>
              <a:round/>
            </a:ln>
            <a:effectLst/>
          </c:spPr>
          <c:invertIfNegative val="0"/>
          <c:dLbls>
            <c:dLbl>
              <c:idx val="66"/>
              <c:layout>
                <c:manualLayout>
                  <c:x val="-2.1142166767838772E-2"/>
                  <c:y val="-2.4988997268614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98-432C-A221-8D2C93F435AD}"/>
                </c:ext>
              </c:extLst>
            </c:dLbl>
            <c:dLbl>
              <c:idx val="67"/>
              <c:layout>
                <c:manualLayout>
                  <c:x val="-2.4679023829723593E-2"/>
                  <c:y val="-2.1549374164638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98-432C-A221-8D2C93F435AD}"/>
                </c:ext>
              </c:extLst>
            </c:dLbl>
            <c:dLbl>
              <c:idx val="68"/>
              <c:layout>
                <c:manualLayout>
                  <c:x val="-1.7317815782530062E-2"/>
                  <c:y val="-1.4669857120222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98-432C-A221-8D2C93F435AD}"/>
                </c:ext>
              </c:extLst>
            </c:dLbl>
            <c:dLbl>
              <c:idx val="69"/>
              <c:layout>
                <c:manualLayout>
                  <c:x val="-1.1545210521686699E-2"/>
                  <c:y val="1.2847127711580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98-432C-A221-8D2C93F435AD}"/>
                </c:ext>
              </c:extLst>
            </c:dLbl>
            <c:dLbl>
              <c:idx val="70"/>
              <c:layout>
                <c:manualLayout>
                  <c:x val="-1.704652033429524E-2"/>
                  <c:y val="-2.8428349536124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598-432C-A221-8D2C93F435AD}"/>
                </c:ext>
              </c:extLst>
            </c:dLbl>
            <c:dLbl>
              <c:idx val="71"/>
              <c:layout>
                <c:manualLayout>
                  <c:x val="-1.9887607056677779E-2"/>
                  <c:y val="1.6286750815556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98-432C-A221-8D2C93F435AD}"/>
                </c:ext>
              </c:extLst>
            </c:dLbl>
            <c:dLbl>
              <c:idx val="72"/>
              <c:spPr>
                <a:solidFill>
                  <a:schemeClr val="lt1"/>
                </a:solidFill>
                <a:ln w="12700" cap="flat" cmpd="sng" algn="ctr">
                  <a:noFill/>
                  <a:prstDash val="solid"/>
                  <a:miter lim="800000"/>
                </a:ln>
                <a:effectLst/>
              </c:spPr>
              <c:txPr>
                <a:bodyPr rot="0" spcFirstLastPara="0" vertOverflow="ellipsis" vert="horz" wrap="square" lIns="38100" tIns="19050" rIns="38100" bIns="19050" anchor="ctr" anchorCtr="0"/>
                <a:lstStyle/>
                <a:p>
                  <a:pPr algn="ctr">
                    <a:defRPr lang="en-US" sz="1200" b="1" i="0" u="none" strike="noStrike" kern="1200" baseline="0">
                      <a:solidFill>
                        <a:schemeClr val="tx1">
                          <a:lumMod val="75000"/>
                          <a:lumOff val="25000"/>
                        </a:schemeClr>
                      </a:solidFill>
                      <a:latin typeface="Montserrat regular" panose="00000500000000000000" pitchFamily="2" charset="0"/>
                      <a:ea typeface="+mn-ea"/>
                      <a:cs typeface="+mn-cs"/>
                    </a:defRPr>
                  </a:pPr>
                  <a:endParaRPr lang="es-MX"/>
                </a:p>
              </c:txPr>
              <c:showLegendKey val="0"/>
              <c:showVal val="1"/>
              <c:showCatName val="0"/>
              <c:showSerName val="0"/>
              <c:showPercent val="0"/>
              <c:showBubbleSize val="0"/>
              <c:extLst>
                <c:ext xmlns:c16="http://schemas.microsoft.com/office/drawing/2014/chart" uri="{C3380CC4-5D6E-409C-BE32-E72D297353CC}">
                  <c16:uniqueId val="{00000006-0598-432C-A221-8D2C93F435AD}"/>
                </c:ext>
              </c:extLst>
            </c:dLbl>
            <c:spPr>
              <a:noFill/>
              <a:ln>
                <a:noFill/>
              </a:ln>
              <a:effectLst/>
            </c:spPr>
            <c:txPr>
              <a:bodyPr rot="0" spcFirstLastPara="0" vertOverflow="ellipsis" vert="horz" wrap="square" lIns="38100" tIns="19050" rIns="38100" bIns="19050" anchor="ctr" anchorCtr="0"/>
              <a:lstStyle/>
              <a:p>
                <a:pPr algn="ctr">
                  <a:defRPr lang="en-US" sz="1200" b="1" i="0" u="none" strike="noStrike" kern="1200" baseline="0">
                    <a:solidFill>
                      <a:schemeClr val="tx1">
                        <a:lumMod val="75000"/>
                        <a:lumOff val="25000"/>
                      </a:schemeClr>
                    </a:solidFill>
                    <a:latin typeface="Montserrat regular" panose="00000500000000000000" pitchFamily="2" charset="0"/>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Sheet1!$A$2:$A$4</c:f>
              <c:strCache>
                <c:ptCount val="3"/>
                <c:pt idx="0">
                  <c:v>Población PEA y más de 40 horas semanales</c:v>
                </c:pt>
                <c:pt idx="1">
                  <c:v>Población PEA y menos de 40 horas semanales</c:v>
                </c:pt>
                <c:pt idx="2">
                  <c:v>Población No PEA</c:v>
                </c:pt>
              </c:strCache>
            </c:strRef>
          </c:cat>
          <c:val>
            <c:numRef>
              <c:f>Sheet1!$B$2:$B$4</c:f>
              <c:numCache>
                <c:formatCode>0.0</c:formatCode>
                <c:ptCount val="3"/>
                <c:pt idx="0">
                  <c:v>25.7</c:v>
                </c:pt>
                <c:pt idx="1">
                  <c:v>33.700000000000003</c:v>
                </c:pt>
                <c:pt idx="2">
                  <c:v>32.299999999999997</c:v>
                </c:pt>
              </c:numCache>
            </c:numRef>
          </c:val>
          <c:extLst>
            <c:ext xmlns:c16="http://schemas.microsoft.com/office/drawing/2014/chart" uri="{C3380CC4-5D6E-409C-BE32-E72D297353CC}">
              <c16:uniqueId val="{00000007-0598-432C-A221-8D2C93F435AD}"/>
            </c:ext>
          </c:extLst>
        </c:ser>
        <c:ser>
          <c:idx val="1"/>
          <c:order val="1"/>
          <c:tx>
            <c:strRef>
              <c:f>Sheet1!$C$1</c:f>
              <c:strCache>
                <c:ptCount val="1"/>
                <c:pt idx="0">
                  <c:v>Hombres</c:v>
                </c:pt>
              </c:strCache>
            </c:strRef>
          </c:tx>
          <c:spPr>
            <a:solidFill>
              <a:srgbClr val="BC945A"/>
            </a:solidFill>
            <a:ln w="28575" cap="rnd" cmpd="sng" algn="ctr">
              <a:noFill/>
              <a:prstDash val="solid"/>
              <a:round/>
            </a:ln>
            <a:effectLst/>
          </c:spPr>
          <c:invertIfNegative val="0"/>
          <c:dLbls>
            <c:dLbl>
              <c:idx val="1"/>
              <c:layout>
                <c:manualLayout>
                  <c:x val="-8.5232601671476199E-3"/>
                  <c:y val="-6.94713775189534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598-432C-A221-8D2C93F435AD}"/>
                </c:ext>
              </c:extLst>
            </c:dLbl>
            <c:dLbl>
              <c:idx val="3"/>
              <c:layout>
                <c:manualLayout>
                  <c:x val="-7.1027168059563496E-3"/>
                  <c:y val="-3.18406802032652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598-432C-A221-8D2C93F435AD}"/>
                </c:ext>
              </c:extLst>
            </c:dLbl>
            <c:dLbl>
              <c:idx val="4"/>
              <c:layout>
                <c:manualLayout>
                  <c:x val="-4.2616300835738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598-432C-A221-8D2C93F435AD}"/>
                </c:ext>
              </c:extLst>
            </c:dLbl>
            <c:dLbl>
              <c:idx val="5"/>
              <c:layout>
                <c:manualLayout>
                  <c:x val="-8.5232601671476199E-3"/>
                  <c:y val="3.47356887594760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598-432C-A221-8D2C93F435AD}"/>
                </c:ext>
              </c:extLst>
            </c:dLbl>
            <c:dLbl>
              <c:idx val="6"/>
              <c:layout>
                <c:manualLayout>
                  <c:x val="-2.841086722382643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598-432C-A221-8D2C93F435AD}"/>
                </c:ext>
              </c:extLst>
            </c:dLbl>
            <c:dLbl>
              <c:idx val="38"/>
              <c:layout>
                <c:manualLayout>
                  <c:x val="-2.7221470091654931E-2"/>
                  <c:y val="-2.6338846209576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598-432C-A221-8D2C93F435AD}"/>
                </c:ext>
              </c:extLst>
            </c:dLbl>
            <c:dLbl>
              <c:idx val="58"/>
              <c:layout>
                <c:manualLayout>
                  <c:x val="-1.1137059951739452E-2"/>
                  <c:y val="-2.2899223105600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598-432C-A221-8D2C93F435AD}"/>
                </c:ext>
              </c:extLst>
            </c:dLbl>
            <c:dLbl>
              <c:idx val="60"/>
              <c:layout>
                <c:manualLayout>
                  <c:x val="-1.1169050140818352E-2"/>
                  <c:y val="-1.9459600001625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598-432C-A221-8D2C93F435AD}"/>
                </c:ext>
              </c:extLst>
            </c:dLbl>
            <c:dLbl>
              <c:idx val="67"/>
              <c:layout>
                <c:manualLayout>
                  <c:x val="-2.2909785094160213E-2"/>
                  <c:y val="-2.0164858156172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598-432C-A221-8D2C93F435AD}"/>
                </c:ext>
              </c:extLst>
            </c:dLbl>
            <c:dLbl>
              <c:idx val="68"/>
              <c:layout>
                <c:manualLayout>
                  <c:x val="-2.5954110185620379E-2"/>
                  <c:y val="-1.6019976897649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598-432C-A221-8D2C93F435AD}"/>
                </c:ext>
              </c:extLst>
            </c:dLbl>
            <c:dLbl>
              <c:idx val="69"/>
              <c:layout>
                <c:manualLayout>
                  <c:x val="-1.1364346889530159E-2"/>
                  <c:y val="-2.26148448174765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598-432C-A221-8D2C93F435AD}"/>
                </c:ext>
              </c:extLst>
            </c:dLbl>
            <c:dLbl>
              <c:idx val="70"/>
              <c:layout>
                <c:manualLayout>
                  <c:x val="-1.704652033429524E-2"/>
                  <c:y val="4.61776172620329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598-432C-A221-8D2C93F435AD}"/>
                </c:ext>
              </c:extLst>
            </c:dLbl>
            <c:dLbl>
              <c:idx val="71"/>
              <c:layout>
                <c:manualLayout>
                  <c:x val="-2.130815041786905E-2"/>
                  <c:y val="-1.2580353793674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598-432C-A221-8D2C93F435AD}"/>
                </c:ext>
              </c:extLst>
            </c:dLbl>
            <c:dLbl>
              <c:idx val="72"/>
              <c:layout>
                <c:manualLayout>
                  <c:x val="0"/>
                  <c:y val="-1.93821407726694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598-432C-A221-8D2C93F435AD}"/>
                </c:ext>
              </c:extLst>
            </c:dLbl>
            <c:spPr>
              <a:noFill/>
              <a:ln>
                <a:noFill/>
              </a:ln>
              <a:effectLst/>
            </c:spPr>
            <c:txPr>
              <a:bodyPr rot="0" spcFirstLastPara="0" vertOverflow="ellipsis" vert="horz" wrap="square" lIns="38100" tIns="19050" rIns="38100" bIns="19050" anchor="ctr" anchorCtr="0"/>
              <a:lstStyle/>
              <a:p>
                <a:pPr algn="ctr">
                  <a:defRPr lang="en-US" sz="1200" b="1" i="0" u="none" strike="noStrike" kern="1200" baseline="0">
                    <a:solidFill>
                      <a:schemeClr val="tx1">
                        <a:lumMod val="75000"/>
                        <a:lumOff val="25000"/>
                      </a:schemeClr>
                    </a:solidFill>
                    <a:latin typeface="Montserrat regular" panose="00000500000000000000" pitchFamily="2" charset="0"/>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Población PEA y más de 40 horas semanales</c:v>
                </c:pt>
                <c:pt idx="1">
                  <c:v>Población PEA y menos de 40 horas semanales</c:v>
                </c:pt>
                <c:pt idx="2">
                  <c:v>Población No PEA</c:v>
                </c:pt>
              </c:strCache>
            </c:strRef>
          </c:cat>
          <c:val>
            <c:numRef>
              <c:f>Sheet1!$C$2:$C$4</c:f>
              <c:numCache>
                <c:formatCode>0.0</c:formatCode>
                <c:ptCount val="3"/>
                <c:pt idx="0">
                  <c:v>11</c:v>
                </c:pt>
                <c:pt idx="1">
                  <c:v>13</c:v>
                </c:pt>
                <c:pt idx="2">
                  <c:v>11.9</c:v>
                </c:pt>
              </c:numCache>
            </c:numRef>
          </c:val>
          <c:extLst>
            <c:ext xmlns:c16="http://schemas.microsoft.com/office/drawing/2014/chart" uri="{C3380CC4-5D6E-409C-BE32-E72D297353CC}">
              <c16:uniqueId val="{00000016-0598-432C-A221-8D2C93F435AD}"/>
            </c:ext>
          </c:extLst>
        </c:ser>
        <c:dLbls>
          <c:showLegendKey val="0"/>
          <c:showVal val="1"/>
          <c:showCatName val="0"/>
          <c:showSerName val="0"/>
          <c:showPercent val="0"/>
          <c:showBubbleSize val="0"/>
        </c:dLbls>
        <c:gapWidth val="150"/>
        <c:axId val="253742464"/>
        <c:axId val="253756544"/>
      </c:barChart>
      <c:catAx>
        <c:axId val="25374246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0" spcFirstLastPara="0" vertOverflow="ellipsis" vert="horz" wrap="square" anchor="ctr" anchorCtr="1"/>
          <a:lstStyle/>
          <a:p>
            <a:pPr>
              <a:defRPr lang="es-MX" sz="1200" b="1" i="0" u="none" strike="noStrike" kern="1200" baseline="0">
                <a:solidFill>
                  <a:schemeClr val="tx1">
                    <a:lumMod val="95000"/>
                    <a:lumOff val="5000"/>
                  </a:schemeClr>
                </a:solidFill>
                <a:latin typeface="Montserrat" panose="020B0604020202020204" charset="0"/>
                <a:ea typeface="Montserrat" panose="00000500000000000000" pitchFamily="2" charset="0"/>
                <a:cs typeface="Montserrat" panose="00000500000000000000" pitchFamily="2" charset="0"/>
                <a:sym typeface="Montserrat" panose="00000500000000000000" pitchFamily="2" charset="0"/>
              </a:defRPr>
            </a:pPr>
            <a:endParaRPr lang="es-MX"/>
          </a:p>
        </c:txPr>
        <c:crossAx val="253756544"/>
        <c:crosses val="autoZero"/>
        <c:auto val="1"/>
        <c:lblAlgn val="ctr"/>
        <c:lblOffset val="100"/>
        <c:noMultiLvlLbl val="0"/>
      </c:catAx>
      <c:valAx>
        <c:axId val="253756544"/>
        <c:scaling>
          <c:orientation val="minMax"/>
        </c:scaling>
        <c:delete val="1"/>
        <c:axPos val="l"/>
        <c:numFmt formatCode="0.0" sourceLinked="1"/>
        <c:majorTickMark val="out"/>
        <c:minorTickMark val="none"/>
        <c:tickLblPos val="nextTo"/>
        <c:crossAx val="253742464"/>
        <c:crosses val="autoZero"/>
        <c:crossBetween val="between"/>
      </c:valAx>
      <c:spPr>
        <a:noFill/>
        <a:ln>
          <a:noFill/>
        </a:ln>
        <a:effectLst/>
      </c:spPr>
    </c:plotArea>
    <c:plotVisOnly val="1"/>
    <c:dispBlanksAs val="gap"/>
    <c:showDLblsOverMax val="0"/>
  </c:chart>
  <c:spPr>
    <a:noFill/>
    <a:ln>
      <a:noFill/>
    </a:ln>
    <a:effectLst/>
  </c:spPr>
  <c:txPr>
    <a:bodyPr/>
    <a:lstStyle/>
    <a:p>
      <a:pPr>
        <a:defRPr lang="es-MX"/>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45534566675406E-3"/>
          <c:y val="5.9246733479095384E-2"/>
          <c:w val="0.98528764493037713"/>
          <c:h val="0.67358226918525965"/>
        </c:manualLayout>
      </c:layout>
      <c:barChart>
        <c:barDir val="col"/>
        <c:grouping val="clustered"/>
        <c:varyColors val="0"/>
        <c:ser>
          <c:idx val="0"/>
          <c:order val="0"/>
          <c:tx>
            <c:strRef>
              <c:f>Sheet1!$B$1</c:f>
              <c:strCache>
                <c:ptCount val="1"/>
                <c:pt idx="0">
                  <c:v>Mujeres</c:v>
                </c:pt>
              </c:strCache>
            </c:strRef>
          </c:tx>
          <c:spPr>
            <a:solidFill>
              <a:srgbClr val="245C4F"/>
            </a:solidFill>
            <a:ln w="28575" cap="rnd" cmpd="sng" algn="ctr">
              <a:noFill/>
              <a:prstDash val="solid"/>
              <a:round/>
            </a:ln>
            <a:effectLst/>
          </c:spPr>
          <c:invertIfNegative val="0"/>
          <c:dLbls>
            <c:dLbl>
              <c:idx val="66"/>
              <c:layout>
                <c:manualLayout>
                  <c:x val="-2.1142166767838772E-2"/>
                  <c:y val="-2.4988997268614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A4-41B1-895F-B4BFB1CDBA51}"/>
                </c:ext>
              </c:extLst>
            </c:dLbl>
            <c:dLbl>
              <c:idx val="67"/>
              <c:layout>
                <c:manualLayout>
                  <c:x val="-2.4679023829723593E-2"/>
                  <c:y val="-2.1549374164638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A4-41B1-895F-B4BFB1CDBA51}"/>
                </c:ext>
              </c:extLst>
            </c:dLbl>
            <c:dLbl>
              <c:idx val="68"/>
              <c:layout>
                <c:manualLayout>
                  <c:x val="-1.7317815782530062E-2"/>
                  <c:y val="-1.4669857120222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A4-41B1-895F-B4BFB1CDBA51}"/>
                </c:ext>
              </c:extLst>
            </c:dLbl>
            <c:dLbl>
              <c:idx val="69"/>
              <c:layout>
                <c:manualLayout>
                  <c:x val="-1.1545210521686699E-2"/>
                  <c:y val="1.2847127711580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A4-41B1-895F-B4BFB1CDBA51}"/>
                </c:ext>
              </c:extLst>
            </c:dLbl>
            <c:dLbl>
              <c:idx val="70"/>
              <c:layout>
                <c:manualLayout>
                  <c:x val="-1.704652033429524E-2"/>
                  <c:y val="-2.8428349536124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A4-41B1-895F-B4BFB1CDBA51}"/>
                </c:ext>
              </c:extLst>
            </c:dLbl>
            <c:dLbl>
              <c:idx val="71"/>
              <c:layout>
                <c:manualLayout>
                  <c:x val="-1.9887607056677779E-2"/>
                  <c:y val="1.6286750815556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A4-41B1-895F-B4BFB1CDBA51}"/>
                </c:ext>
              </c:extLst>
            </c:dLbl>
            <c:dLbl>
              <c:idx val="72"/>
              <c:spPr>
                <a:solidFill>
                  <a:schemeClr val="lt1"/>
                </a:solidFill>
                <a:ln w="12700" cap="flat" cmpd="sng" algn="ctr">
                  <a:noFill/>
                  <a:prstDash val="solid"/>
                  <a:miter lim="800000"/>
                </a:ln>
                <a:effectLst/>
              </c:spPr>
              <c:txPr>
                <a:bodyPr rot="0" spcFirstLastPara="0" vertOverflow="ellipsis" vert="horz" wrap="square" lIns="38100" tIns="19050" rIns="38100" bIns="19050" anchor="ctr" anchorCtr="0"/>
                <a:lstStyle/>
                <a:p>
                  <a:pPr algn="ctr">
                    <a:defRPr lang="en-US" sz="1200" b="1" i="0" u="none" strike="noStrike" kern="1200" baseline="0">
                      <a:solidFill>
                        <a:schemeClr val="tx1">
                          <a:lumMod val="75000"/>
                          <a:lumOff val="25000"/>
                        </a:schemeClr>
                      </a:solidFill>
                      <a:latin typeface="Montserrat regular" panose="00000500000000000000" pitchFamily="2" charset="0"/>
                      <a:ea typeface="+mn-ea"/>
                      <a:cs typeface="+mn-cs"/>
                    </a:defRPr>
                  </a:pPr>
                  <a:endParaRPr lang="es-MX"/>
                </a:p>
              </c:txPr>
              <c:showLegendKey val="0"/>
              <c:showVal val="1"/>
              <c:showCatName val="0"/>
              <c:showSerName val="0"/>
              <c:showPercent val="0"/>
              <c:showBubbleSize val="0"/>
              <c:extLst>
                <c:ext xmlns:c16="http://schemas.microsoft.com/office/drawing/2014/chart" uri="{C3380CC4-5D6E-409C-BE32-E72D297353CC}">
                  <c16:uniqueId val="{00000006-3BA4-41B1-895F-B4BFB1CDBA51}"/>
                </c:ext>
              </c:extLst>
            </c:dLbl>
            <c:spPr>
              <a:noFill/>
              <a:ln>
                <a:noFill/>
              </a:ln>
              <a:effectLst/>
            </c:spPr>
            <c:txPr>
              <a:bodyPr rot="0" spcFirstLastPara="0" vertOverflow="ellipsis" vert="horz" wrap="square" lIns="38100" tIns="19050" rIns="38100" bIns="19050" anchor="ctr" anchorCtr="0"/>
              <a:lstStyle/>
              <a:p>
                <a:pPr algn="ctr">
                  <a:defRPr lang="en-US" sz="1200" b="1" i="0" u="none" strike="noStrike" kern="1200" baseline="0">
                    <a:solidFill>
                      <a:schemeClr val="tx1">
                        <a:lumMod val="75000"/>
                        <a:lumOff val="25000"/>
                      </a:schemeClr>
                    </a:solidFill>
                    <a:latin typeface="Montserrat regular" panose="00000500000000000000" pitchFamily="2" charset="0"/>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Sheet1!$A$2:$A$4</c:f>
              <c:strCache>
                <c:ptCount val="3"/>
                <c:pt idx="0">
                  <c:v>Población PEA y más de 40 horas semanales</c:v>
                </c:pt>
                <c:pt idx="1">
                  <c:v>Población PEA y menos de 40 horas semanales</c:v>
                </c:pt>
                <c:pt idx="2">
                  <c:v>Población No PEA</c:v>
                </c:pt>
              </c:strCache>
            </c:strRef>
          </c:cat>
          <c:val>
            <c:numRef>
              <c:f>Sheet1!$B$2:$B$4</c:f>
              <c:numCache>
                <c:formatCode>0.0</c:formatCode>
                <c:ptCount val="3"/>
                <c:pt idx="0">
                  <c:v>10.1</c:v>
                </c:pt>
                <c:pt idx="1">
                  <c:v>13</c:v>
                </c:pt>
                <c:pt idx="2">
                  <c:v>13.1</c:v>
                </c:pt>
              </c:numCache>
            </c:numRef>
          </c:val>
          <c:extLst>
            <c:ext xmlns:c16="http://schemas.microsoft.com/office/drawing/2014/chart" uri="{C3380CC4-5D6E-409C-BE32-E72D297353CC}">
              <c16:uniqueId val="{00000007-3BA4-41B1-895F-B4BFB1CDBA51}"/>
            </c:ext>
          </c:extLst>
        </c:ser>
        <c:ser>
          <c:idx val="1"/>
          <c:order val="1"/>
          <c:tx>
            <c:strRef>
              <c:f>Sheet1!$C$1</c:f>
              <c:strCache>
                <c:ptCount val="1"/>
                <c:pt idx="0">
                  <c:v>Hombres</c:v>
                </c:pt>
              </c:strCache>
            </c:strRef>
          </c:tx>
          <c:spPr>
            <a:solidFill>
              <a:srgbClr val="BC945A"/>
            </a:solidFill>
            <a:ln w="28575" cap="rnd" cmpd="sng" algn="ctr">
              <a:noFill/>
              <a:prstDash val="solid"/>
              <a:round/>
            </a:ln>
            <a:effectLst/>
          </c:spPr>
          <c:invertIfNegative val="0"/>
          <c:dLbls>
            <c:dLbl>
              <c:idx val="1"/>
              <c:layout>
                <c:manualLayout>
                  <c:x val="-8.5232601671476199E-3"/>
                  <c:y val="-6.94713775189534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BA4-41B1-895F-B4BFB1CDBA51}"/>
                </c:ext>
              </c:extLst>
            </c:dLbl>
            <c:dLbl>
              <c:idx val="3"/>
              <c:layout>
                <c:manualLayout>
                  <c:x val="-7.1027168059563496E-3"/>
                  <c:y val="-3.18406802032652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BA4-41B1-895F-B4BFB1CDBA51}"/>
                </c:ext>
              </c:extLst>
            </c:dLbl>
            <c:dLbl>
              <c:idx val="4"/>
              <c:layout>
                <c:manualLayout>
                  <c:x val="-4.2616300835738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BA4-41B1-895F-B4BFB1CDBA51}"/>
                </c:ext>
              </c:extLst>
            </c:dLbl>
            <c:dLbl>
              <c:idx val="5"/>
              <c:layout>
                <c:manualLayout>
                  <c:x val="-8.5232601671476199E-3"/>
                  <c:y val="3.47356887594760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BA4-41B1-895F-B4BFB1CDBA51}"/>
                </c:ext>
              </c:extLst>
            </c:dLbl>
            <c:dLbl>
              <c:idx val="6"/>
              <c:layout>
                <c:manualLayout>
                  <c:x val="-2.841086722382643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BA4-41B1-895F-B4BFB1CDBA51}"/>
                </c:ext>
              </c:extLst>
            </c:dLbl>
            <c:dLbl>
              <c:idx val="38"/>
              <c:layout>
                <c:manualLayout>
                  <c:x val="-2.7221470091654931E-2"/>
                  <c:y val="-2.6338846209576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BA4-41B1-895F-B4BFB1CDBA51}"/>
                </c:ext>
              </c:extLst>
            </c:dLbl>
            <c:dLbl>
              <c:idx val="58"/>
              <c:layout>
                <c:manualLayout>
                  <c:x val="-1.1137059951739452E-2"/>
                  <c:y val="-2.2899223105600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BA4-41B1-895F-B4BFB1CDBA51}"/>
                </c:ext>
              </c:extLst>
            </c:dLbl>
            <c:dLbl>
              <c:idx val="60"/>
              <c:layout>
                <c:manualLayout>
                  <c:x val="-1.1169050140818352E-2"/>
                  <c:y val="-1.9459600001625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BA4-41B1-895F-B4BFB1CDBA51}"/>
                </c:ext>
              </c:extLst>
            </c:dLbl>
            <c:dLbl>
              <c:idx val="67"/>
              <c:layout>
                <c:manualLayout>
                  <c:x val="-2.2909785094160213E-2"/>
                  <c:y val="-2.0164858156172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BA4-41B1-895F-B4BFB1CDBA51}"/>
                </c:ext>
              </c:extLst>
            </c:dLbl>
            <c:dLbl>
              <c:idx val="68"/>
              <c:layout>
                <c:manualLayout>
                  <c:x val="-2.5954110185620379E-2"/>
                  <c:y val="-1.6019976897649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BA4-41B1-895F-B4BFB1CDBA51}"/>
                </c:ext>
              </c:extLst>
            </c:dLbl>
            <c:dLbl>
              <c:idx val="69"/>
              <c:layout>
                <c:manualLayout>
                  <c:x val="-1.1364346889530159E-2"/>
                  <c:y val="-2.26148448174765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BA4-41B1-895F-B4BFB1CDBA51}"/>
                </c:ext>
              </c:extLst>
            </c:dLbl>
            <c:dLbl>
              <c:idx val="70"/>
              <c:layout>
                <c:manualLayout>
                  <c:x val="-1.704652033429524E-2"/>
                  <c:y val="4.61776172620329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BA4-41B1-895F-B4BFB1CDBA51}"/>
                </c:ext>
              </c:extLst>
            </c:dLbl>
            <c:dLbl>
              <c:idx val="71"/>
              <c:layout>
                <c:manualLayout>
                  <c:x val="-2.130815041786905E-2"/>
                  <c:y val="-1.2580353793674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BA4-41B1-895F-B4BFB1CDBA51}"/>
                </c:ext>
              </c:extLst>
            </c:dLbl>
            <c:dLbl>
              <c:idx val="72"/>
              <c:layout>
                <c:manualLayout>
                  <c:x val="0"/>
                  <c:y val="-1.93821407726694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BA4-41B1-895F-B4BFB1CDBA51}"/>
                </c:ext>
              </c:extLst>
            </c:dLbl>
            <c:spPr>
              <a:noFill/>
              <a:ln>
                <a:noFill/>
              </a:ln>
              <a:effectLst/>
            </c:spPr>
            <c:txPr>
              <a:bodyPr rot="0" spcFirstLastPara="0" vertOverflow="ellipsis" vert="horz" wrap="square" lIns="38100" tIns="19050" rIns="38100" bIns="19050" anchor="ctr" anchorCtr="0"/>
              <a:lstStyle/>
              <a:p>
                <a:pPr algn="ctr">
                  <a:defRPr lang="en-US" sz="1200" b="1" i="0" u="none" strike="noStrike" kern="1200" baseline="0">
                    <a:solidFill>
                      <a:schemeClr val="tx1">
                        <a:lumMod val="75000"/>
                        <a:lumOff val="25000"/>
                      </a:schemeClr>
                    </a:solidFill>
                    <a:latin typeface="Montserrat regular" panose="00000500000000000000" pitchFamily="2" charset="0"/>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Población PEA y más de 40 horas semanales</c:v>
                </c:pt>
                <c:pt idx="1">
                  <c:v>Población PEA y menos de 40 horas semanales</c:v>
                </c:pt>
                <c:pt idx="2">
                  <c:v>Población No PEA</c:v>
                </c:pt>
              </c:strCache>
            </c:strRef>
          </c:cat>
          <c:val>
            <c:numRef>
              <c:f>Sheet1!$C$2:$C$4</c:f>
              <c:numCache>
                <c:formatCode>0.0</c:formatCode>
                <c:ptCount val="3"/>
                <c:pt idx="0">
                  <c:v>5.8</c:v>
                </c:pt>
                <c:pt idx="1">
                  <c:v>5.8</c:v>
                </c:pt>
                <c:pt idx="2">
                  <c:v>3.7</c:v>
                </c:pt>
              </c:numCache>
            </c:numRef>
          </c:val>
          <c:extLst>
            <c:ext xmlns:c16="http://schemas.microsoft.com/office/drawing/2014/chart" uri="{C3380CC4-5D6E-409C-BE32-E72D297353CC}">
              <c16:uniqueId val="{00000016-3BA4-41B1-895F-B4BFB1CDBA51}"/>
            </c:ext>
          </c:extLst>
        </c:ser>
        <c:dLbls>
          <c:showLegendKey val="0"/>
          <c:showVal val="1"/>
          <c:showCatName val="0"/>
          <c:showSerName val="0"/>
          <c:showPercent val="0"/>
          <c:showBubbleSize val="0"/>
        </c:dLbls>
        <c:gapWidth val="150"/>
        <c:axId val="253742464"/>
        <c:axId val="253756544"/>
      </c:barChart>
      <c:catAx>
        <c:axId val="25374246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prstDash val="solid"/>
            <a:round/>
          </a:ln>
          <a:effectLst/>
        </c:spPr>
        <c:txPr>
          <a:bodyPr rot="0" spcFirstLastPara="0" vertOverflow="ellipsis" vert="horz" wrap="square" anchor="ctr" anchorCtr="1"/>
          <a:lstStyle/>
          <a:p>
            <a:pPr>
              <a:defRPr lang="es-MX" sz="1200" b="1" i="0" u="none" strike="noStrike" kern="1200" baseline="0">
                <a:solidFill>
                  <a:schemeClr val="tx1">
                    <a:lumMod val="95000"/>
                    <a:lumOff val="5000"/>
                  </a:schemeClr>
                </a:solidFill>
                <a:latin typeface="Montserrat" panose="020B0604020202020204" charset="0"/>
                <a:ea typeface="Montserrat" panose="00000500000000000000" pitchFamily="2" charset="0"/>
                <a:cs typeface="Montserrat" panose="00000500000000000000" pitchFamily="2" charset="0"/>
                <a:sym typeface="Montserrat" panose="00000500000000000000" pitchFamily="2" charset="0"/>
              </a:defRPr>
            </a:pPr>
            <a:endParaRPr lang="es-MX"/>
          </a:p>
        </c:txPr>
        <c:crossAx val="253756544"/>
        <c:crosses val="autoZero"/>
        <c:auto val="1"/>
        <c:lblAlgn val="ctr"/>
        <c:lblOffset val="100"/>
        <c:noMultiLvlLbl val="0"/>
      </c:catAx>
      <c:valAx>
        <c:axId val="253756544"/>
        <c:scaling>
          <c:orientation val="minMax"/>
          <c:max val="40"/>
        </c:scaling>
        <c:delete val="1"/>
        <c:axPos val="l"/>
        <c:numFmt formatCode="0.0" sourceLinked="1"/>
        <c:majorTickMark val="out"/>
        <c:minorTickMark val="none"/>
        <c:tickLblPos val="nextTo"/>
        <c:crossAx val="253742464"/>
        <c:crosses val="autoZero"/>
        <c:crossBetween val="between"/>
      </c:valAx>
      <c:spPr>
        <a:noFill/>
        <a:ln>
          <a:noFill/>
        </a:ln>
        <a:effectLst/>
      </c:spPr>
    </c:plotArea>
    <c:plotVisOnly val="1"/>
    <c:dispBlanksAs val="gap"/>
    <c:showDLblsOverMax val="0"/>
  </c:chart>
  <c:spPr>
    <a:noFill/>
    <a:ln>
      <a:noFill/>
    </a:ln>
    <a:effectLst/>
  </c:spPr>
  <c:txPr>
    <a:bodyPr/>
    <a:lstStyle/>
    <a:p>
      <a:pPr>
        <a:defRPr lang="es-MX"/>
      </a:pPr>
      <a:endParaRPr lang="es-MX"/>
    </a:p>
  </c:txPr>
  <c:externalData r:id="rId1">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image" Target="../media/image18.png"/></Relationships>
</file>

<file path=ppt/diagrams/_rels/data4.xml.rels><?xml version="1.0" encoding="UTF-8" standalone="yes"?>
<Relationships xmlns="http://schemas.openxmlformats.org/package/2006/relationships"><Relationship Id="rId1" Type="http://schemas.openxmlformats.org/officeDocument/2006/relationships/image" Target="../media/image19.png"/></Relationships>
</file>

<file path=ppt/diagrams/_rels/data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1E0F73-09E2-A342-B030-8586F7D65DF5}" type="doc">
      <dgm:prSet loTypeId="urn:microsoft.com/office/officeart/2008/layout/RadialCluster" loCatId="" qsTypeId="urn:microsoft.com/office/officeart/2005/8/quickstyle/simple1" qsCatId="simple" csTypeId="urn:microsoft.com/office/officeart/2005/8/colors/colorful2" csCatId="colorful" phldr="1"/>
      <dgm:spPr/>
      <dgm:t>
        <a:bodyPr/>
        <a:lstStyle/>
        <a:p>
          <a:endParaRPr lang="es-ES"/>
        </a:p>
      </dgm:t>
    </dgm:pt>
    <dgm:pt modelId="{FE6FF626-1AAF-9941-B502-0EBBD6FEBAEB}" type="pres">
      <dgm:prSet presAssocID="{251E0F73-09E2-A342-B030-8586F7D65DF5}" presName="Name0" presStyleCnt="0">
        <dgm:presLayoutVars>
          <dgm:chMax val="1"/>
          <dgm:chPref val="1"/>
          <dgm:dir/>
          <dgm:animOne val="branch"/>
          <dgm:animLvl val="lvl"/>
        </dgm:presLayoutVars>
      </dgm:prSet>
      <dgm:spPr/>
    </dgm:pt>
  </dgm:ptLst>
  <dgm:cxnLst>
    <dgm:cxn modelId="{E35AA2BE-6CF4-44FF-8C83-E99239CF7BB4}" type="presOf" srcId="{251E0F73-09E2-A342-B030-8586F7D65DF5}" destId="{FE6FF626-1AAF-9941-B502-0EBBD6FEBAEB}" srcOrd="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1E0F73-09E2-A342-B030-8586F7D65DF5}" type="doc">
      <dgm:prSet loTypeId="urn:microsoft.com/office/officeart/2008/layout/RadialCluster" loCatId="" qsTypeId="urn:microsoft.com/office/officeart/2005/8/quickstyle/3d1" qsCatId="3D" csTypeId="urn:microsoft.com/office/officeart/2005/8/colors/accent0_3" csCatId="mainScheme" phldr="1"/>
      <dgm:spPr/>
      <dgm:t>
        <a:bodyPr/>
        <a:lstStyle/>
        <a:p>
          <a:endParaRPr lang="es-ES"/>
        </a:p>
      </dgm:t>
    </dgm:pt>
    <dgm:pt modelId="{7AA985A5-CEEF-8D45-851A-41462F0BA175}">
      <dgm:prSet phldrT="[Texto]" phldr="1"/>
      <dgm:spPr>
        <a:blipFill rotWithShape="0">
          <a:blip xmlns:r="http://schemas.openxmlformats.org/officeDocument/2006/relationships" r:embed="rId1"/>
          <a:stretch>
            <a:fillRect/>
          </a:stretch>
        </a:blipFill>
      </dgm:spPr>
      <dgm:t>
        <a:bodyPr/>
        <a:lstStyle/>
        <a:p>
          <a:endParaRPr lang="es-ES" dirty="0"/>
        </a:p>
      </dgm:t>
    </dgm:pt>
    <dgm:pt modelId="{921B092D-73CE-E24C-80A3-84AF92B9E483}" type="parTrans" cxnId="{8A3180B8-4E37-1C4B-BB1D-ABC57338E6D2}">
      <dgm:prSet/>
      <dgm:spPr/>
      <dgm:t>
        <a:bodyPr/>
        <a:lstStyle/>
        <a:p>
          <a:endParaRPr lang="es-ES"/>
        </a:p>
      </dgm:t>
    </dgm:pt>
    <dgm:pt modelId="{23537AF9-AD4E-624C-B491-60657222E96A}" type="sibTrans" cxnId="{8A3180B8-4E37-1C4B-BB1D-ABC57338E6D2}">
      <dgm:prSet/>
      <dgm:spPr/>
      <dgm:t>
        <a:bodyPr/>
        <a:lstStyle/>
        <a:p>
          <a:endParaRPr lang="es-ES"/>
        </a:p>
      </dgm:t>
    </dgm:pt>
    <dgm:pt modelId="{2DEEC653-9BC5-0943-B371-560BAD871696}">
      <dgm:prSet phldrT="[Texto]" custT="1"/>
      <dgm:spPr>
        <a:solidFill>
          <a:srgbClr val="DEC9A2"/>
        </a:solidFill>
      </dgm:spPr>
      <dgm:t>
        <a:bodyPr/>
        <a:lstStyle/>
        <a:p>
          <a:r>
            <a:rPr lang="es-ES" sz="2000" b="1" dirty="0">
              <a:latin typeface="Monserrat"/>
            </a:rPr>
            <a:t>Ante la Ley </a:t>
          </a:r>
        </a:p>
      </dgm:t>
    </dgm:pt>
    <dgm:pt modelId="{84EDEFD4-C791-FA45-8078-C7DDE8C0A8A2}" type="parTrans" cxnId="{C40D48EC-824B-7049-9C27-BE9B2E6B184C}">
      <dgm:prSet/>
      <dgm:spPr/>
      <dgm:t>
        <a:bodyPr/>
        <a:lstStyle/>
        <a:p>
          <a:endParaRPr lang="es-ES"/>
        </a:p>
      </dgm:t>
    </dgm:pt>
    <dgm:pt modelId="{B72D6AD5-13AA-BD48-BC88-243EDC4CA6E8}" type="sibTrans" cxnId="{C40D48EC-824B-7049-9C27-BE9B2E6B184C}">
      <dgm:prSet/>
      <dgm:spPr/>
      <dgm:t>
        <a:bodyPr/>
        <a:lstStyle/>
        <a:p>
          <a:endParaRPr lang="es-ES"/>
        </a:p>
      </dgm:t>
    </dgm:pt>
    <dgm:pt modelId="{850261AE-375E-A643-8707-0A157A40050E}">
      <dgm:prSet phldrT="[Texto]" custT="1"/>
      <dgm:spPr>
        <a:solidFill>
          <a:srgbClr val="DEC9A2"/>
        </a:solidFill>
      </dgm:spPr>
      <dgm:t>
        <a:bodyPr/>
        <a:lstStyle/>
        <a:p>
          <a:r>
            <a:rPr lang="es-ES" sz="2000" b="1" dirty="0">
              <a:latin typeface="Monserrat"/>
            </a:rPr>
            <a:t>En los Resultados</a:t>
          </a:r>
        </a:p>
      </dgm:t>
    </dgm:pt>
    <dgm:pt modelId="{04BF66B5-28FC-FE43-B196-167C65B956FC}" type="parTrans" cxnId="{C5EE767B-3BAD-1E40-86B1-14A956FAE387}">
      <dgm:prSet/>
      <dgm:spPr/>
      <dgm:t>
        <a:bodyPr/>
        <a:lstStyle/>
        <a:p>
          <a:endParaRPr lang="es-ES"/>
        </a:p>
      </dgm:t>
    </dgm:pt>
    <dgm:pt modelId="{92AB3DC6-E6D4-7246-8835-62E87B70AB08}" type="sibTrans" cxnId="{C5EE767B-3BAD-1E40-86B1-14A956FAE387}">
      <dgm:prSet/>
      <dgm:spPr/>
      <dgm:t>
        <a:bodyPr/>
        <a:lstStyle/>
        <a:p>
          <a:endParaRPr lang="es-ES"/>
        </a:p>
      </dgm:t>
    </dgm:pt>
    <dgm:pt modelId="{675833FD-934B-F041-9F5E-2BF58DA94CEE}">
      <dgm:prSet phldrT="[Texto]" custT="1"/>
      <dgm:spPr>
        <a:solidFill>
          <a:srgbClr val="DEC9A2"/>
        </a:solidFill>
      </dgm:spPr>
      <dgm:t>
        <a:bodyPr/>
        <a:lstStyle/>
        <a:p>
          <a:r>
            <a:rPr lang="es-ES" sz="2000" b="1" dirty="0">
              <a:latin typeface="Monserrat"/>
            </a:rPr>
            <a:t>En las Oportunidades</a:t>
          </a:r>
        </a:p>
      </dgm:t>
    </dgm:pt>
    <dgm:pt modelId="{EA7078AF-A512-8643-86C6-3152D0758590}" type="parTrans" cxnId="{9772D293-E1FF-364F-AA90-F7CF612D0C55}">
      <dgm:prSet/>
      <dgm:spPr/>
      <dgm:t>
        <a:bodyPr/>
        <a:lstStyle/>
        <a:p>
          <a:endParaRPr lang="es-ES"/>
        </a:p>
      </dgm:t>
    </dgm:pt>
    <dgm:pt modelId="{63EE0F75-3F85-1A48-A0AA-6F82E970B061}" type="sibTrans" cxnId="{9772D293-E1FF-364F-AA90-F7CF612D0C55}">
      <dgm:prSet/>
      <dgm:spPr/>
      <dgm:t>
        <a:bodyPr/>
        <a:lstStyle/>
        <a:p>
          <a:endParaRPr lang="es-ES"/>
        </a:p>
      </dgm:t>
    </dgm:pt>
    <dgm:pt modelId="{FE6FF626-1AAF-9941-B502-0EBBD6FEBAEB}" type="pres">
      <dgm:prSet presAssocID="{251E0F73-09E2-A342-B030-8586F7D65DF5}" presName="Name0" presStyleCnt="0">
        <dgm:presLayoutVars>
          <dgm:chMax val="1"/>
          <dgm:chPref val="1"/>
          <dgm:dir/>
          <dgm:animOne val="branch"/>
          <dgm:animLvl val="lvl"/>
        </dgm:presLayoutVars>
      </dgm:prSet>
      <dgm:spPr/>
    </dgm:pt>
    <dgm:pt modelId="{53863906-A544-6646-B131-1B10EFC5B2F1}" type="pres">
      <dgm:prSet presAssocID="{7AA985A5-CEEF-8D45-851A-41462F0BA175}" presName="singleCycle" presStyleCnt="0"/>
      <dgm:spPr/>
    </dgm:pt>
    <dgm:pt modelId="{7B5809A3-43FE-B643-8FE2-8F85D20180AC}" type="pres">
      <dgm:prSet presAssocID="{7AA985A5-CEEF-8D45-851A-41462F0BA175}" presName="singleCenter" presStyleLbl="node1" presStyleIdx="0" presStyleCnt="4" custScaleX="55466" custScaleY="52910" custLinFactNeighborX="-626" custLinFactNeighborY="-13309">
        <dgm:presLayoutVars>
          <dgm:chMax val="7"/>
          <dgm:chPref val="7"/>
        </dgm:presLayoutVars>
      </dgm:prSet>
      <dgm:spPr/>
    </dgm:pt>
    <dgm:pt modelId="{0237DD1B-E902-7A46-AB12-7FFFB51F6557}" type="pres">
      <dgm:prSet presAssocID="{84EDEFD4-C791-FA45-8078-C7DDE8C0A8A2}" presName="Name56" presStyleLbl="parChTrans1D2" presStyleIdx="0" presStyleCnt="3"/>
      <dgm:spPr/>
    </dgm:pt>
    <dgm:pt modelId="{1468327D-C6DD-5F4D-AE36-0F15CF208687}" type="pres">
      <dgm:prSet presAssocID="{2DEEC653-9BC5-0943-B371-560BAD871696}" presName="text0" presStyleLbl="node1" presStyleIdx="1" presStyleCnt="4" custScaleX="297667" custScaleY="130796">
        <dgm:presLayoutVars>
          <dgm:bulletEnabled val="1"/>
        </dgm:presLayoutVars>
      </dgm:prSet>
      <dgm:spPr/>
    </dgm:pt>
    <dgm:pt modelId="{B6A70614-C9F2-9E48-BA08-A86483B7AA06}" type="pres">
      <dgm:prSet presAssocID="{04BF66B5-28FC-FE43-B196-167C65B956FC}" presName="Name56" presStyleLbl="parChTrans1D2" presStyleIdx="1" presStyleCnt="3"/>
      <dgm:spPr/>
    </dgm:pt>
    <dgm:pt modelId="{5038FF98-3470-B04B-9B4C-CD45C69CA662}" type="pres">
      <dgm:prSet presAssocID="{850261AE-375E-A643-8707-0A157A40050E}" presName="text0" presStyleLbl="node1" presStyleIdx="2" presStyleCnt="4" custScaleX="243704" custScaleY="93932">
        <dgm:presLayoutVars>
          <dgm:bulletEnabled val="1"/>
        </dgm:presLayoutVars>
      </dgm:prSet>
      <dgm:spPr/>
    </dgm:pt>
    <dgm:pt modelId="{19990A2F-DE5C-0A49-B56A-4780C5A82E2F}" type="pres">
      <dgm:prSet presAssocID="{EA7078AF-A512-8643-86C6-3152D0758590}" presName="Name56" presStyleLbl="parChTrans1D2" presStyleIdx="2" presStyleCnt="3"/>
      <dgm:spPr/>
    </dgm:pt>
    <dgm:pt modelId="{D711C2BF-1876-8142-B5DF-1CC041868F71}" type="pres">
      <dgm:prSet presAssocID="{675833FD-934B-F041-9F5E-2BF58DA94CEE}" presName="text0" presStyleLbl="node1" presStyleIdx="3" presStyleCnt="4" custScaleX="238539" custScaleY="96329">
        <dgm:presLayoutVars>
          <dgm:bulletEnabled val="1"/>
        </dgm:presLayoutVars>
      </dgm:prSet>
      <dgm:spPr/>
    </dgm:pt>
  </dgm:ptLst>
  <dgm:cxnLst>
    <dgm:cxn modelId="{866F3315-93B1-4808-BF2B-F8BC8287941F}" type="presOf" srcId="{850261AE-375E-A643-8707-0A157A40050E}" destId="{5038FF98-3470-B04B-9B4C-CD45C69CA662}" srcOrd="0" destOrd="0" presId="urn:microsoft.com/office/officeart/2008/layout/RadialCluster"/>
    <dgm:cxn modelId="{FB80C823-8CD8-400C-A68A-136B41CBABE2}" type="presOf" srcId="{7AA985A5-CEEF-8D45-851A-41462F0BA175}" destId="{7B5809A3-43FE-B643-8FE2-8F85D20180AC}" srcOrd="0" destOrd="0" presId="urn:microsoft.com/office/officeart/2008/layout/RadialCluster"/>
    <dgm:cxn modelId="{C95ED076-4F03-4998-A526-8A7D3812D52E}" type="presOf" srcId="{84EDEFD4-C791-FA45-8078-C7DDE8C0A8A2}" destId="{0237DD1B-E902-7A46-AB12-7FFFB51F6557}" srcOrd="0" destOrd="0" presId="urn:microsoft.com/office/officeart/2008/layout/RadialCluster"/>
    <dgm:cxn modelId="{C5EE767B-3BAD-1E40-86B1-14A956FAE387}" srcId="{7AA985A5-CEEF-8D45-851A-41462F0BA175}" destId="{850261AE-375E-A643-8707-0A157A40050E}" srcOrd="1" destOrd="0" parTransId="{04BF66B5-28FC-FE43-B196-167C65B956FC}" sibTransId="{92AB3DC6-E6D4-7246-8835-62E87B70AB08}"/>
    <dgm:cxn modelId="{88DBB67E-4808-4F9C-90B1-1CF7D5BDD470}" type="presOf" srcId="{EA7078AF-A512-8643-86C6-3152D0758590}" destId="{19990A2F-DE5C-0A49-B56A-4780C5A82E2F}" srcOrd="0" destOrd="0" presId="urn:microsoft.com/office/officeart/2008/layout/RadialCluster"/>
    <dgm:cxn modelId="{737BA37F-B960-4F5D-9E2E-6AFBDDD5B07A}" type="presOf" srcId="{675833FD-934B-F041-9F5E-2BF58DA94CEE}" destId="{D711C2BF-1876-8142-B5DF-1CC041868F71}" srcOrd="0" destOrd="0" presId="urn:microsoft.com/office/officeart/2008/layout/RadialCluster"/>
    <dgm:cxn modelId="{9772D293-E1FF-364F-AA90-F7CF612D0C55}" srcId="{7AA985A5-CEEF-8D45-851A-41462F0BA175}" destId="{675833FD-934B-F041-9F5E-2BF58DA94CEE}" srcOrd="2" destOrd="0" parTransId="{EA7078AF-A512-8643-86C6-3152D0758590}" sibTransId="{63EE0F75-3F85-1A48-A0AA-6F82E970B061}"/>
    <dgm:cxn modelId="{386D9EA1-C38B-4052-AC8A-AEF94DBB09EA}" type="presOf" srcId="{04BF66B5-28FC-FE43-B196-167C65B956FC}" destId="{B6A70614-C9F2-9E48-BA08-A86483B7AA06}" srcOrd="0" destOrd="0" presId="urn:microsoft.com/office/officeart/2008/layout/RadialCluster"/>
    <dgm:cxn modelId="{C22385B2-83D4-428D-9432-BD4B88F7E8FE}" type="presOf" srcId="{2DEEC653-9BC5-0943-B371-560BAD871696}" destId="{1468327D-C6DD-5F4D-AE36-0F15CF208687}" srcOrd="0" destOrd="0" presId="urn:microsoft.com/office/officeart/2008/layout/RadialCluster"/>
    <dgm:cxn modelId="{8A3180B8-4E37-1C4B-BB1D-ABC57338E6D2}" srcId="{251E0F73-09E2-A342-B030-8586F7D65DF5}" destId="{7AA985A5-CEEF-8D45-851A-41462F0BA175}" srcOrd="0" destOrd="0" parTransId="{921B092D-73CE-E24C-80A3-84AF92B9E483}" sibTransId="{23537AF9-AD4E-624C-B491-60657222E96A}"/>
    <dgm:cxn modelId="{E35AA2BE-6CF4-44FF-8C83-E99239CF7BB4}" type="presOf" srcId="{251E0F73-09E2-A342-B030-8586F7D65DF5}" destId="{FE6FF626-1AAF-9941-B502-0EBBD6FEBAEB}" srcOrd="0" destOrd="0" presId="urn:microsoft.com/office/officeart/2008/layout/RadialCluster"/>
    <dgm:cxn modelId="{C40D48EC-824B-7049-9C27-BE9B2E6B184C}" srcId="{7AA985A5-CEEF-8D45-851A-41462F0BA175}" destId="{2DEEC653-9BC5-0943-B371-560BAD871696}" srcOrd="0" destOrd="0" parTransId="{84EDEFD4-C791-FA45-8078-C7DDE8C0A8A2}" sibTransId="{B72D6AD5-13AA-BD48-BC88-243EDC4CA6E8}"/>
    <dgm:cxn modelId="{54177817-7DE0-4D80-8A69-E2C11E61DF25}" type="presParOf" srcId="{FE6FF626-1AAF-9941-B502-0EBBD6FEBAEB}" destId="{53863906-A544-6646-B131-1B10EFC5B2F1}" srcOrd="0" destOrd="0" presId="urn:microsoft.com/office/officeart/2008/layout/RadialCluster"/>
    <dgm:cxn modelId="{AC10AD75-6319-42D5-B62F-E15B5CE9E291}" type="presParOf" srcId="{53863906-A544-6646-B131-1B10EFC5B2F1}" destId="{7B5809A3-43FE-B643-8FE2-8F85D20180AC}" srcOrd="0" destOrd="0" presId="urn:microsoft.com/office/officeart/2008/layout/RadialCluster"/>
    <dgm:cxn modelId="{3B4F24A1-5AC0-4CBB-A8E1-BCE935B4900D}" type="presParOf" srcId="{53863906-A544-6646-B131-1B10EFC5B2F1}" destId="{0237DD1B-E902-7A46-AB12-7FFFB51F6557}" srcOrd="1" destOrd="0" presId="urn:microsoft.com/office/officeart/2008/layout/RadialCluster"/>
    <dgm:cxn modelId="{B801188A-C03B-4FE9-8DC1-F4664511CFF3}" type="presParOf" srcId="{53863906-A544-6646-B131-1B10EFC5B2F1}" destId="{1468327D-C6DD-5F4D-AE36-0F15CF208687}" srcOrd="2" destOrd="0" presId="urn:microsoft.com/office/officeart/2008/layout/RadialCluster"/>
    <dgm:cxn modelId="{4E3B64DD-28F3-4241-944B-0722E3AD3A63}" type="presParOf" srcId="{53863906-A544-6646-B131-1B10EFC5B2F1}" destId="{B6A70614-C9F2-9E48-BA08-A86483B7AA06}" srcOrd="3" destOrd="0" presId="urn:microsoft.com/office/officeart/2008/layout/RadialCluster"/>
    <dgm:cxn modelId="{BFEE787A-950F-4E99-99A8-90150DDA6724}" type="presParOf" srcId="{53863906-A544-6646-B131-1B10EFC5B2F1}" destId="{5038FF98-3470-B04B-9B4C-CD45C69CA662}" srcOrd="4" destOrd="0" presId="urn:microsoft.com/office/officeart/2008/layout/RadialCluster"/>
    <dgm:cxn modelId="{F7F5C0BD-A4AD-4488-8A70-40947D50A704}" type="presParOf" srcId="{53863906-A544-6646-B131-1B10EFC5B2F1}" destId="{19990A2F-DE5C-0A49-B56A-4780C5A82E2F}" srcOrd="5" destOrd="0" presId="urn:microsoft.com/office/officeart/2008/layout/RadialCluster"/>
    <dgm:cxn modelId="{1602300B-319D-4877-A763-7542094D1D6C}" type="presParOf" srcId="{53863906-A544-6646-B131-1B10EFC5B2F1}" destId="{D711C2BF-1876-8142-B5DF-1CC041868F71}" srcOrd="6" destOrd="0" presId="urn:microsoft.com/office/officeart/2008/layout/Radial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BD8BBC-86EB-4F6D-990A-4F105904A6FE}" type="doc">
      <dgm:prSet loTypeId="urn:microsoft.com/office/officeart/2005/8/layout/cycle4" loCatId="cycle" qsTypeId="urn:microsoft.com/office/officeart/2005/8/quickstyle/simple1" qsCatId="simple" csTypeId="urn:microsoft.com/office/officeart/2005/8/colors/colorful3" csCatId="colorful" phldr="1"/>
      <dgm:spPr/>
      <dgm:t>
        <a:bodyPr/>
        <a:lstStyle/>
        <a:p>
          <a:endParaRPr lang="es-MX"/>
        </a:p>
      </dgm:t>
    </dgm:pt>
    <dgm:pt modelId="{42A5B9C7-2661-4159-937B-5442CE7F58AD}">
      <dgm:prSet phldrT="[Texto]" custT="1"/>
      <dgm:spPr/>
      <dgm:t>
        <a:bodyPr/>
        <a:lstStyle/>
        <a:p>
          <a:pPr defTabSz="1022350">
            <a:lnSpc>
              <a:spcPct val="90000"/>
            </a:lnSpc>
            <a:spcBef>
              <a:spcPct val="0"/>
            </a:spcBef>
            <a:spcAft>
              <a:spcPct val="35000"/>
            </a:spcAft>
          </a:pPr>
          <a:r>
            <a:rPr lang="es-MX" sz="1800" dirty="0">
              <a:latin typeface="Montserrat" panose="00000500000000000000" pitchFamily="2" charset="0"/>
            </a:rPr>
            <a:t>Económicos</a:t>
          </a:r>
        </a:p>
      </dgm:t>
    </dgm:pt>
    <dgm:pt modelId="{CF9EDD21-91DF-4A22-B134-10B8A921A260}" type="parTrans" cxnId="{E3A53405-46E0-4253-B0C5-659C94050460}">
      <dgm:prSet/>
      <dgm:spPr/>
      <dgm:t>
        <a:bodyPr/>
        <a:lstStyle/>
        <a:p>
          <a:endParaRPr lang="es-MX" sz="2400">
            <a:latin typeface="Montserrat" panose="00000500000000000000" pitchFamily="2" charset="0"/>
          </a:endParaRPr>
        </a:p>
      </dgm:t>
    </dgm:pt>
    <dgm:pt modelId="{165D5027-4509-4A3D-9036-D94787A031BD}" type="sibTrans" cxnId="{E3A53405-46E0-4253-B0C5-659C94050460}">
      <dgm:prSet/>
      <dgm:spPr/>
      <dgm:t>
        <a:bodyPr/>
        <a:lstStyle/>
        <a:p>
          <a:endParaRPr lang="es-MX" sz="2400">
            <a:latin typeface="Montserrat" panose="00000500000000000000" pitchFamily="2" charset="0"/>
          </a:endParaRPr>
        </a:p>
      </dgm:t>
    </dgm:pt>
    <dgm:pt modelId="{48CCCCC6-FFFB-4372-BEE4-4D7FFA97F6D9}">
      <dgm:prSet phldrT="[Texto]" custT="1"/>
      <dgm:spPr/>
      <dgm:t>
        <a:bodyPr/>
        <a:lstStyle/>
        <a:p>
          <a:pPr algn="l"/>
          <a:endParaRPr lang="es-MX" sz="1200" b="1" dirty="0">
            <a:latin typeface="Montserrat" panose="00000500000000000000" pitchFamily="2" charset="0"/>
          </a:endParaRPr>
        </a:p>
      </dgm:t>
    </dgm:pt>
    <dgm:pt modelId="{A3ED6E10-10C3-4194-915D-4C5C4F9562B9}" type="parTrans" cxnId="{968B2241-678C-43CD-A147-39BA0AD774E1}">
      <dgm:prSet/>
      <dgm:spPr/>
      <dgm:t>
        <a:bodyPr/>
        <a:lstStyle/>
        <a:p>
          <a:endParaRPr lang="es-MX" sz="2400">
            <a:latin typeface="Montserrat" panose="00000500000000000000" pitchFamily="2" charset="0"/>
          </a:endParaRPr>
        </a:p>
      </dgm:t>
    </dgm:pt>
    <dgm:pt modelId="{84EBAB74-9383-4D08-A905-E6784F68FCD5}" type="sibTrans" cxnId="{968B2241-678C-43CD-A147-39BA0AD774E1}">
      <dgm:prSet/>
      <dgm:spPr/>
      <dgm:t>
        <a:bodyPr/>
        <a:lstStyle/>
        <a:p>
          <a:endParaRPr lang="es-MX" sz="2400">
            <a:latin typeface="Montserrat" panose="00000500000000000000" pitchFamily="2" charset="0"/>
          </a:endParaRPr>
        </a:p>
      </dgm:t>
    </dgm:pt>
    <dgm:pt modelId="{FF4537F2-79C4-4E12-8C28-D4888D865A9C}">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MX" sz="1800" dirty="0">
              <a:latin typeface="Montserrat" panose="00000500000000000000" pitchFamily="2" charset="0"/>
            </a:rPr>
            <a:t>Políticos</a:t>
          </a:r>
        </a:p>
        <a:p>
          <a:pPr defTabSz="666750">
            <a:lnSpc>
              <a:spcPct val="90000"/>
            </a:lnSpc>
            <a:spcBef>
              <a:spcPct val="0"/>
            </a:spcBef>
            <a:spcAft>
              <a:spcPct val="35000"/>
            </a:spcAft>
          </a:pPr>
          <a:endParaRPr lang="es-MX" sz="1800" dirty="0">
            <a:latin typeface="Montserrat" panose="00000500000000000000" pitchFamily="2" charset="0"/>
          </a:endParaRPr>
        </a:p>
      </dgm:t>
    </dgm:pt>
    <dgm:pt modelId="{A8D534A1-91C1-4ED4-BFF6-B0080196B8B5}" type="parTrans" cxnId="{17FC5983-D9C8-4A07-A612-631153ACE8BC}">
      <dgm:prSet/>
      <dgm:spPr/>
      <dgm:t>
        <a:bodyPr/>
        <a:lstStyle/>
        <a:p>
          <a:endParaRPr lang="es-MX" sz="2400">
            <a:latin typeface="Montserrat" panose="00000500000000000000" pitchFamily="2" charset="0"/>
          </a:endParaRPr>
        </a:p>
      </dgm:t>
    </dgm:pt>
    <dgm:pt modelId="{7CCDC432-5944-4FDF-B642-3C03F700302D}" type="sibTrans" cxnId="{17FC5983-D9C8-4A07-A612-631153ACE8BC}">
      <dgm:prSet/>
      <dgm:spPr/>
      <dgm:t>
        <a:bodyPr/>
        <a:lstStyle/>
        <a:p>
          <a:endParaRPr lang="es-MX" sz="2400">
            <a:latin typeface="Montserrat" panose="00000500000000000000" pitchFamily="2" charset="0"/>
          </a:endParaRPr>
        </a:p>
      </dgm:t>
    </dgm:pt>
    <dgm:pt modelId="{54D9ABFF-ED65-4172-AC19-CBD3E0C2CE4E}">
      <dgm:prSet phldrT="[Texto]" custT="1"/>
      <dgm:spPr/>
      <dgm:t>
        <a:bodyPr/>
        <a:lstStyle/>
        <a:p>
          <a:r>
            <a:rPr lang="es-MX" sz="1200" b="1" dirty="0">
              <a:latin typeface="Montserrat" panose="00000500000000000000" pitchFamily="2" charset="0"/>
            </a:rPr>
            <a:t>El derecho al voto de la mujer en México. 1953</a:t>
          </a:r>
        </a:p>
      </dgm:t>
    </dgm:pt>
    <dgm:pt modelId="{E9AC1462-445F-4255-BAFE-D5AB57226A68}" type="parTrans" cxnId="{F6D3A5CF-DB3B-4DF6-9AAD-130F9E67404E}">
      <dgm:prSet/>
      <dgm:spPr/>
      <dgm:t>
        <a:bodyPr/>
        <a:lstStyle/>
        <a:p>
          <a:endParaRPr lang="es-MX" sz="2400">
            <a:latin typeface="Montserrat" panose="00000500000000000000" pitchFamily="2" charset="0"/>
          </a:endParaRPr>
        </a:p>
      </dgm:t>
    </dgm:pt>
    <dgm:pt modelId="{55CE36F6-015F-4986-AB43-C73AA596374E}" type="sibTrans" cxnId="{F6D3A5CF-DB3B-4DF6-9AAD-130F9E67404E}">
      <dgm:prSet/>
      <dgm:spPr/>
      <dgm:t>
        <a:bodyPr/>
        <a:lstStyle/>
        <a:p>
          <a:endParaRPr lang="es-MX" sz="2400">
            <a:latin typeface="Montserrat" panose="00000500000000000000" pitchFamily="2" charset="0"/>
          </a:endParaRPr>
        </a:p>
      </dgm:t>
    </dgm:pt>
    <dgm:pt modelId="{519E5091-D15C-4C42-A9E6-2C50DF32B09A}">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s-MX" sz="1800" dirty="0">
            <a:latin typeface="Montserrat" panose="00000500000000000000" pitchFamily="2" charset="0"/>
          </a:endParaRPr>
        </a:p>
        <a:p>
          <a:pPr marL="0" marR="0" indent="0" defTabSz="914400" eaLnBrk="1" fontAlgn="auto" latinLnBrk="0" hangingPunct="1">
            <a:lnSpc>
              <a:spcPct val="100000"/>
            </a:lnSpc>
            <a:spcBef>
              <a:spcPts val="0"/>
            </a:spcBef>
            <a:spcAft>
              <a:spcPts val="0"/>
            </a:spcAft>
            <a:buClrTx/>
            <a:buSzTx/>
            <a:buFontTx/>
            <a:buNone/>
            <a:tabLst/>
            <a:defRPr/>
          </a:pPr>
          <a:r>
            <a:rPr lang="es-MX" sz="1800" dirty="0">
              <a:latin typeface="Montserrat" panose="00000500000000000000" pitchFamily="2" charset="0"/>
            </a:rPr>
            <a:t>Sociales</a:t>
          </a:r>
        </a:p>
        <a:p>
          <a:pPr defTabSz="666750">
            <a:lnSpc>
              <a:spcPct val="90000"/>
            </a:lnSpc>
            <a:spcBef>
              <a:spcPct val="0"/>
            </a:spcBef>
            <a:spcAft>
              <a:spcPct val="35000"/>
            </a:spcAft>
          </a:pPr>
          <a:endParaRPr lang="es-MX" sz="1800" dirty="0">
            <a:latin typeface="Montserrat" panose="00000500000000000000" pitchFamily="2" charset="0"/>
          </a:endParaRPr>
        </a:p>
      </dgm:t>
    </dgm:pt>
    <dgm:pt modelId="{C0FEAE61-BE97-4119-B3E1-C0D48B3E9BDD}" type="parTrans" cxnId="{9F0C4056-0EDD-44DF-959E-5D20FA2F60C9}">
      <dgm:prSet/>
      <dgm:spPr/>
      <dgm:t>
        <a:bodyPr/>
        <a:lstStyle/>
        <a:p>
          <a:endParaRPr lang="es-MX" sz="2400">
            <a:latin typeface="Montserrat" panose="00000500000000000000" pitchFamily="2" charset="0"/>
          </a:endParaRPr>
        </a:p>
      </dgm:t>
    </dgm:pt>
    <dgm:pt modelId="{82960A68-66F8-4BF9-8F46-9235533CB846}" type="sibTrans" cxnId="{9F0C4056-0EDD-44DF-959E-5D20FA2F60C9}">
      <dgm:prSet/>
      <dgm:spPr/>
      <dgm:t>
        <a:bodyPr/>
        <a:lstStyle/>
        <a:p>
          <a:endParaRPr lang="es-MX" sz="2400">
            <a:latin typeface="Montserrat" panose="00000500000000000000" pitchFamily="2" charset="0"/>
          </a:endParaRPr>
        </a:p>
      </dgm:t>
    </dgm:pt>
    <dgm:pt modelId="{813E254C-AD9E-4D1A-A57C-1FFEDAAB052E}">
      <dgm:prSet phldrT="[Texto]" custT="1"/>
      <dgm:spPr/>
      <dgm:t>
        <a:bodyPr/>
        <a:lstStyle/>
        <a:p>
          <a:r>
            <a:rPr lang="es-MX" sz="1200" b="1" dirty="0">
              <a:solidFill>
                <a:schemeClr val="tx1"/>
              </a:solidFill>
              <a:latin typeface="Montserrat" panose="00000500000000000000" pitchFamily="2" charset="0"/>
            </a:rPr>
            <a:t>Derecho a la Igualdad</a:t>
          </a:r>
        </a:p>
      </dgm:t>
    </dgm:pt>
    <dgm:pt modelId="{6E250AC9-3AD4-400D-8599-7BCD456DEF38}" type="parTrans" cxnId="{39EF16AE-7324-4C87-ADE9-D96BA977D2A6}">
      <dgm:prSet/>
      <dgm:spPr/>
      <dgm:t>
        <a:bodyPr/>
        <a:lstStyle/>
        <a:p>
          <a:endParaRPr lang="es-MX" sz="2400">
            <a:latin typeface="Montserrat" panose="00000500000000000000" pitchFamily="2" charset="0"/>
          </a:endParaRPr>
        </a:p>
      </dgm:t>
    </dgm:pt>
    <dgm:pt modelId="{7C92473F-6447-47F8-AEAB-B496AD0719C9}" type="sibTrans" cxnId="{39EF16AE-7324-4C87-ADE9-D96BA977D2A6}">
      <dgm:prSet/>
      <dgm:spPr/>
      <dgm:t>
        <a:bodyPr/>
        <a:lstStyle/>
        <a:p>
          <a:endParaRPr lang="es-MX" sz="2400">
            <a:latin typeface="Montserrat" panose="00000500000000000000" pitchFamily="2" charset="0"/>
          </a:endParaRPr>
        </a:p>
      </dgm:t>
    </dgm:pt>
    <dgm:pt modelId="{FC8EBC66-F72B-4A9B-BB09-9DCE260D3E4B}">
      <dgm:prSet phldrT="[Texto]" custT="1"/>
      <dgm:spPr/>
      <dgm:t>
        <a:bodyPr/>
        <a:lstStyle/>
        <a:p>
          <a:r>
            <a:rPr lang="es-MX" sz="1800" dirty="0">
              <a:latin typeface="Montserrat" panose="00000500000000000000" pitchFamily="2" charset="0"/>
            </a:rPr>
            <a:t>Culturales</a:t>
          </a:r>
        </a:p>
      </dgm:t>
    </dgm:pt>
    <dgm:pt modelId="{7FCC5397-F2B0-4837-9600-55B202EEE8CE}" type="parTrans" cxnId="{8EC147F2-8424-4256-BED7-F2398F3B9D80}">
      <dgm:prSet/>
      <dgm:spPr/>
      <dgm:t>
        <a:bodyPr/>
        <a:lstStyle/>
        <a:p>
          <a:endParaRPr lang="es-MX" sz="2400">
            <a:latin typeface="Montserrat" panose="00000500000000000000" pitchFamily="2" charset="0"/>
          </a:endParaRPr>
        </a:p>
      </dgm:t>
    </dgm:pt>
    <dgm:pt modelId="{C12E0E72-EF8E-486E-899F-E63975E380DF}" type="sibTrans" cxnId="{8EC147F2-8424-4256-BED7-F2398F3B9D80}">
      <dgm:prSet/>
      <dgm:spPr/>
      <dgm:t>
        <a:bodyPr/>
        <a:lstStyle/>
        <a:p>
          <a:endParaRPr lang="es-MX" sz="2400">
            <a:latin typeface="Montserrat" panose="00000500000000000000" pitchFamily="2" charset="0"/>
          </a:endParaRPr>
        </a:p>
      </dgm:t>
    </dgm:pt>
    <dgm:pt modelId="{12066883-7DBD-49F1-ABFC-999C7D1682EC}">
      <dgm:prSet phldrT="[Texto]" custT="1"/>
      <dgm:spPr/>
      <dgm:t>
        <a:bodyPr/>
        <a:lstStyle/>
        <a:p>
          <a:r>
            <a:rPr lang="es-MX" sz="1200" b="1" dirty="0">
              <a:latin typeface="Montserrat" panose="00000500000000000000" pitchFamily="2" charset="0"/>
            </a:rPr>
            <a:t>No discriminación por factor étnico</a:t>
          </a:r>
        </a:p>
      </dgm:t>
    </dgm:pt>
    <dgm:pt modelId="{79CB2993-1CA9-4539-B4CE-BAA81B9133C3}" type="parTrans" cxnId="{422E527C-0B24-4357-9F93-11256915EE14}">
      <dgm:prSet/>
      <dgm:spPr/>
      <dgm:t>
        <a:bodyPr/>
        <a:lstStyle/>
        <a:p>
          <a:endParaRPr lang="es-MX" sz="2400">
            <a:latin typeface="Montserrat" panose="00000500000000000000" pitchFamily="2" charset="0"/>
          </a:endParaRPr>
        </a:p>
      </dgm:t>
    </dgm:pt>
    <dgm:pt modelId="{6C152518-BDD0-4134-8038-9ADF881647BE}" type="sibTrans" cxnId="{422E527C-0B24-4357-9F93-11256915EE14}">
      <dgm:prSet/>
      <dgm:spPr/>
      <dgm:t>
        <a:bodyPr/>
        <a:lstStyle/>
        <a:p>
          <a:endParaRPr lang="es-MX" sz="2400">
            <a:latin typeface="Montserrat" panose="00000500000000000000" pitchFamily="2" charset="0"/>
          </a:endParaRPr>
        </a:p>
      </dgm:t>
    </dgm:pt>
    <dgm:pt modelId="{91CC277A-CF7F-4E7E-94DF-CBB2F4E65113}">
      <dgm:prSet custT="1"/>
      <dgm:spPr/>
      <dgm:t>
        <a:bodyPr/>
        <a:lstStyle/>
        <a:p>
          <a:pPr algn="l"/>
          <a:r>
            <a:rPr lang="es-MX" sz="1200" b="1" dirty="0">
              <a:latin typeface="Montserrat" panose="00000500000000000000" pitchFamily="2" charset="0"/>
              <a:ea typeface="ＭＳ Ｐゴシック" pitchFamily="1" charset="-128"/>
            </a:rPr>
            <a:t>Licencia de maternidad</a:t>
          </a:r>
          <a:endParaRPr lang="es-MX" sz="1200" b="1" dirty="0">
            <a:latin typeface="Montserrat" panose="00000500000000000000" pitchFamily="2" charset="0"/>
          </a:endParaRPr>
        </a:p>
      </dgm:t>
    </dgm:pt>
    <dgm:pt modelId="{318F133C-443B-4AFB-B92A-7261FE927A34}" type="parTrans" cxnId="{91090F18-769F-4D23-9E2D-7AD80BF41476}">
      <dgm:prSet/>
      <dgm:spPr/>
      <dgm:t>
        <a:bodyPr/>
        <a:lstStyle/>
        <a:p>
          <a:endParaRPr lang="es-MX" sz="2400">
            <a:latin typeface="Montserrat" panose="00000500000000000000" pitchFamily="2" charset="0"/>
          </a:endParaRPr>
        </a:p>
      </dgm:t>
    </dgm:pt>
    <dgm:pt modelId="{18FE25DB-7871-406A-AC9C-13120179843C}" type="sibTrans" cxnId="{91090F18-769F-4D23-9E2D-7AD80BF41476}">
      <dgm:prSet/>
      <dgm:spPr/>
      <dgm:t>
        <a:bodyPr/>
        <a:lstStyle/>
        <a:p>
          <a:endParaRPr lang="es-MX" sz="2400">
            <a:latin typeface="Montserrat" panose="00000500000000000000" pitchFamily="2" charset="0"/>
          </a:endParaRPr>
        </a:p>
      </dgm:t>
    </dgm:pt>
    <dgm:pt modelId="{03AF2501-7035-4FC3-A2D0-4B012D7AE23B}">
      <dgm:prSet custT="1"/>
      <dgm:spPr/>
      <dgm:t>
        <a:bodyPr/>
        <a:lstStyle/>
        <a:p>
          <a:pPr algn="l"/>
          <a:r>
            <a:rPr lang="es-MX" sz="1200" b="1" dirty="0">
              <a:latin typeface="Montserrat" panose="00000500000000000000" pitchFamily="2" charset="0"/>
              <a:ea typeface="ＭＳ Ｐゴシック" pitchFamily="1" charset="-128"/>
            </a:rPr>
            <a:t>Capacitación para el trabajo</a:t>
          </a:r>
          <a:endParaRPr lang="es-MX" sz="1200" b="1" dirty="0">
            <a:latin typeface="Montserrat" panose="00000500000000000000" pitchFamily="2" charset="0"/>
          </a:endParaRPr>
        </a:p>
      </dgm:t>
    </dgm:pt>
    <dgm:pt modelId="{853EBF08-1E30-4642-8BB4-36988D6F25EC}" type="parTrans" cxnId="{75591225-D1B9-4728-8A22-4BC68316614A}">
      <dgm:prSet/>
      <dgm:spPr/>
      <dgm:t>
        <a:bodyPr/>
        <a:lstStyle/>
        <a:p>
          <a:endParaRPr lang="es-MX" sz="2400">
            <a:latin typeface="Montserrat" panose="00000500000000000000" pitchFamily="2" charset="0"/>
          </a:endParaRPr>
        </a:p>
      </dgm:t>
    </dgm:pt>
    <dgm:pt modelId="{BA0B16D2-2290-4D15-94DA-B6FCE7A11E65}" type="sibTrans" cxnId="{75591225-D1B9-4728-8A22-4BC68316614A}">
      <dgm:prSet/>
      <dgm:spPr/>
      <dgm:t>
        <a:bodyPr/>
        <a:lstStyle/>
        <a:p>
          <a:endParaRPr lang="es-MX" sz="2400">
            <a:latin typeface="Montserrat" panose="00000500000000000000" pitchFamily="2" charset="0"/>
          </a:endParaRPr>
        </a:p>
      </dgm:t>
    </dgm:pt>
    <dgm:pt modelId="{AF53387A-33AE-4C4E-86D9-FD78071D1F63}">
      <dgm:prSet custT="1"/>
      <dgm:spPr/>
      <dgm:t>
        <a:bodyPr/>
        <a:lstStyle/>
        <a:p>
          <a:pPr algn="l"/>
          <a:r>
            <a:rPr lang="es-MX" sz="1200" b="1" dirty="0">
              <a:latin typeface="Montserrat" panose="00000500000000000000" pitchFamily="2" charset="0"/>
              <a:ea typeface="ＭＳ Ｐゴシック" pitchFamily="1" charset="-128"/>
            </a:rPr>
            <a:t>Exámenes de no gravidez. </a:t>
          </a:r>
          <a:endParaRPr lang="es-MX" sz="1200" b="1" dirty="0">
            <a:latin typeface="Montserrat" panose="00000500000000000000" pitchFamily="2" charset="0"/>
          </a:endParaRPr>
        </a:p>
      </dgm:t>
    </dgm:pt>
    <dgm:pt modelId="{A6D2B936-2CE3-4B1D-B8D6-0092150F5C75}" type="parTrans" cxnId="{7291899C-7744-4726-8222-A97CD808FFA2}">
      <dgm:prSet/>
      <dgm:spPr/>
      <dgm:t>
        <a:bodyPr/>
        <a:lstStyle/>
        <a:p>
          <a:endParaRPr lang="es-MX" sz="2400">
            <a:latin typeface="Montserrat" panose="00000500000000000000" pitchFamily="2" charset="0"/>
          </a:endParaRPr>
        </a:p>
      </dgm:t>
    </dgm:pt>
    <dgm:pt modelId="{3B9AC64E-4272-4E96-A353-42713D328A54}" type="sibTrans" cxnId="{7291899C-7744-4726-8222-A97CD808FFA2}">
      <dgm:prSet/>
      <dgm:spPr/>
      <dgm:t>
        <a:bodyPr/>
        <a:lstStyle/>
        <a:p>
          <a:endParaRPr lang="es-MX" sz="2400">
            <a:latin typeface="Montserrat" panose="00000500000000000000" pitchFamily="2" charset="0"/>
          </a:endParaRPr>
        </a:p>
      </dgm:t>
    </dgm:pt>
    <dgm:pt modelId="{90E086CB-5308-43F8-9C6B-A01E132BC634}">
      <dgm:prSet phldrT="[Texto]" custT="1"/>
      <dgm:spPr/>
      <dgm:t>
        <a:bodyPr/>
        <a:lstStyle/>
        <a:p>
          <a:r>
            <a:rPr lang="es-MX" sz="1200" b="1" dirty="0">
              <a:latin typeface="Montserrat" panose="00000500000000000000" pitchFamily="2" charset="0"/>
            </a:rPr>
            <a:t>Reforma del art.4 El varón y la mujer son iguales ante la ley.</a:t>
          </a:r>
        </a:p>
      </dgm:t>
    </dgm:pt>
    <dgm:pt modelId="{B698430F-50E9-4EA6-9651-7DA596D12E4C}" type="parTrans" cxnId="{5130651C-768C-4877-AE12-C9B0C5AC709F}">
      <dgm:prSet/>
      <dgm:spPr/>
      <dgm:t>
        <a:bodyPr/>
        <a:lstStyle/>
        <a:p>
          <a:endParaRPr lang="es-MX" sz="2400">
            <a:latin typeface="Montserrat" panose="00000500000000000000" pitchFamily="2" charset="0"/>
          </a:endParaRPr>
        </a:p>
      </dgm:t>
    </dgm:pt>
    <dgm:pt modelId="{2DB31E5D-6E8A-4E96-A038-F2AF4E2D8D08}" type="sibTrans" cxnId="{5130651C-768C-4877-AE12-C9B0C5AC709F}">
      <dgm:prSet/>
      <dgm:spPr/>
      <dgm:t>
        <a:bodyPr/>
        <a:lstStyle/>
        <a:p>
          <a:endParaRPr lang="es-MX" sz="2400">
            <a:latin typeface="Montserrat" panose="00000500000000000000" pitchFamily="2" charset="0"/>
          </a:endParaRPr>
        </a:p>
      </dgm:t>
    </dgm:pt>
    <dgm:pt modelId="{1E4C3EBD-68B6-48E9-A8D4-066DC4648AA3}">
      <dgm:prSet phldrT="[Texto]" custT="1"/>
      <dgm:spPr/>
      <dgm:t>
        <a:bodyPr/>
        <a:lstStyle/>
        <a:p>
          <a:r>
            <a:rPr lang="es-MX" sz="1200" b="1" dirty="0">
              <a:solidFill>
                <a:schemeClr val="tx1"/>
              </a:solidFill>
              <a:latin typeface="Montserrat" panose="00000500000000000000" pitchFamily="2" charset="0"/>
            </a:rPr>
            <a:t>Derechos sobre la educación</a:t>
          </a:r>
        </a:p>
      </dgm:t>
    </dgm:pt>
    <dgm:pt modelId="{57FCDF0C-3F3E-433E-AA60-ABD28D65D329}" type="parTrans" cxnId="{71A79D75-57EE-4C5C-BE5F-F9DA75E50F1F}">
      <dgm:prSet/>
      <dgm:spPr/>
      <dgm:t>
        <a:bodyPr/>
        <a:lstStyle/>
        <a:p>
          <a:endParaRPr lang="es-MX" sz="2400">
            <a:latin typeface="Montserrat" panose="00000500000000000000" pitchFamily="2" charset="0"/>
          </a:endParaRPr>
        </a:p>
      </dgm:t>
    </dgm:pt>
    <dgm:pt modelId="{94E8D58D-55E1-4F58-A2FF-CE950B15178C}" type="sibTrans" cxnId="{71A79D75-57EE-4C5C-BE5F-F9DA75E50F1F}">
      <dgm:prSet/>
      <dgm:spPr/>
      <dgm:t>
        <a:bodyPr/>
        <a:lstStyle/>
        <a:p>
          <a:endParaRPr lang="es-MX" sz="2400">
            <a:latin typeface="Montserrat" panose="00000500000000000000" pitchFamily="2" charset="0"/>
          </a:endParaRPr>
        </a:p>
      </dgm:t>
    </dgm:pt>
    <dgm:pt modelId="{E7F4407B-00CF-4560-84D7-452B067BA5A6}">
      <dgm:prSet phldrT="[Texto]" custT="1"/>
      <dgm:spPr/>
      <dgm:t>
        <a:bodyPr/>
        <a:lstStyle/>
        <a:p>
          <a:r>
            <a:rPr lang="es-MX" altLang="es-MX" sz="1200" b="1" dirty="0">
              <a:solidFill>
                <a:schemeClr val="tx1"/>
              </a:solidFill>
              <a:latin typeface="Montserrat" panose="00000500000000000000" pitchFamily="2" charset="0"/>
            </a:rPr>
            <a:t>Derecho a la salud</a:t>
          </a:r>
          <a:endParaRPr lang="es-MX" sz="1200" b="1" dirty="0">
            <a:solidFill>
              <a:schemeClr val="tx1"/>
            </a:solidFill>
            <a:latin typeface="Montserrat" panose="00000500000000000000" pitchFamily="2" charset="0"/>
          </a:endParaRPr>
        </a:p>
      </dgm:t>
    </dgm:pt>
    <dgm:pt modelId="{A44237D3-7C56-4A6F-95D4-D4B38EBD5617}" type="parTrans" cxnId="{D4C0BBBE-CF33-446B-A698-6D80DCD2B337}">
      <dgm:prSet/>
      <dgm:spPr/>
      <dgm:t>
        <a:bodyPr/>
        <a:lstStyle/>
        <a:p>
          <a:endParaRPr lang="es-MX"/>
        </a:p>
      </dgm:t>
    </dgm:pt>
    <dgm:pt modelId="{2E33BE35-0241-4745-AA04-7234D95C5BA3}" type="sibTrans" cxnId="{D4C0BBBE-CF33-446B-A698-6D80DCD2B337}">
      <dgm:prSet/>
      <dgm:spPr/>
      <dgm:t>
        <a:bodyPr/>
        <a:lstStyle/>
        <a:p>
          <a:endParaRPr lang="es-MX"/>
        </a:p>
      </dgm:t>
    </dgm:pt>
    <dgm:pt modelId="{52BC7398-ABFC-4A52-AAC1-4B9E1A21745A}">
      <dgm:prSet phldrT="[Texto]" custT="1"/>
      <dgm:spPr/>
      <dgm:t>
        <a:bodyPr/>
        <a:lstStyle/>
        <a:p>
          <a:r>
            <a:rPr lang="es-MX" altLang="es-MX" sz="1200" b="1" dirty="0">
              <a:solidFill>
                <a:schemeClr val="tx1"/>
              </a:solidFill>
              <a:latin typeface="Montserrat" panose="00000500000000000000" pitchFamily="2" charset="0"/>
            </a:rPr>
            <a:t>Derechos sexuales y reproductivos</a:t>
          </a:r>
          <a:endParaRPr lang="es-MX" sz="1200" b="1" dirty="0">
            <a:solidFill>
              <a:schemeClr val="tx1"/>
            </a:solidFill>
            <a:latin typeface="Montserrat" panose="00000500000000000000" pitchFamily="2" charset="0"/>
          </a:endParaRPr>
        </a:p>
      </dgm:t>
    </dgm:pt>
    <dgm:pt modelId="{C9B0BD5B-0F19-4D34-A883-9167344E222B}" type="parTrans" cxnId="{A68DF8E9-EA4C-425F-9DC2-482841C834D3}">
      <dgm:prSet/>
      <dgm:spPr/>
      <dgm:t>
        <a:bodyPr/>
        <a:lstStyle/>
        <a:p>
          <a:endParaRPr lang="es-MX"/>
        </a:p>
      </dgm:t>
    </dgm:pt>
    <dgm:pt modelId="{4C415BA1-B33A-4366-9C7F-B242260BE8D2}" type="sibTrans" cxnId="{A68DF8E9-EA4C-425F-9DC2-482841C834D3}">
      <dgm:prSet/>
      <dgm:spPr/>
      <dgm:t>
        <a:bodyPr/>
        <a:lstStyle/>
        <a:p>
          <a:endParaRPr lang="es-MX"/>
        </a:p>
      </dgm:t>
    </dgm:pt>
    <dgm:pt modelId="{C3821E9F-E9D1-4409-90DE-1E626AB7A83F}">
      <dgm:prSet phldrT="[Texto]" custT="1"/>
      <dgm:spPr/>
      <dgm:t>
        <a:bodyPr/>
        <a:lstStyle/>
        <a:p>
          <a:r>
            <a:rPr lang="es-MX" altLang="es-MX" sz="1200" b="1" dirty="0">
              <a:solidFill>
                <a:schemeClr val="tx1"/>
              </a:solidFill>
              <a:latin typeface="Montserrat" panose="00000500000000000000" pitchFamily="2" charset="0"/>
            </a:rPr>
            <a:t>Derecho a una vida libre de violencia</a:t>
          </a:r>
          <a:endParaRPr lang="es-MX" sz="1200" b="1" dirty="0">
            <a:solidFill>
              <a:schemeClr val="tx1"/>
            </a:solidFill>
            <a:latin typeface="Montserrat" panose="00000500000000000000" pitchFamily="2" charset="0"/>
          </a:endParaRPr>
        </a:p>
      </dgm:t>
    </dgm:pt>
    <dgm:pt modelId="{B2BAF0A4-ECE7-4780-B0F9-DDF2BCDEC068}" type="parTrans" cxnId="{E6D642EC-6CC2-4741-9029-9D94948EA874}">
      <dgm:prSet/>
      <dgm:spPr/>
      <dgm:t>
        <a:bodyPr/>
        <a:lstStyle/>
        <a:p>
          <a:endParaRPr lang="es-MX"/>
        </a:p>
      </dgm:t>
    </dgm:pt>
    <dgm:pt modelId="{B702A798-B3C1-4357-BACD-DE501BBBF499}" type="sibTrans" cxnId="{E6D642EC-6CC2-4741-9029-9D94948EA874}">
      <dgm:prSet/>
      <dgm:spPr/>
      <dgm:t>
        <a:bodyPr/>
        <a:lstStyle/>
        <a:p>
          <a:endParaRPr lang="es-MX"/>
        </a:p>
      </dgm:t>
    </dgm:pt>
    <dgm:pt modelId="{25E235F4-C016-47F6-AD3F-215CCD1D5643}">
      <dgm:prSet custT="1"/>
      <dgm:spPr/>
      <dgm:t>
        <a:bodyPr/>
        <a:lstStyle/>
        <a:p>
          <a:pPr algn="l"/>
          <a:r>
            <a:rPr lang="es-MX" altLang="es-MX" sz="1200" b="1" dirty="0">
              <a:solidFill>
                <a:schemeClr val="tx1"/>
              </a:solidFill>
              <a:latin typeface="Montserrat" panose="00000500000000000000" pitchFamily="2" charset="0"/>
            </a:rPr>
            <a:t>Derecho al trabajo y al desarrollo</a:t>
          </a:r>
          <a:endParaRPr lang="es-MX" sz="1200" b="1" dirty="0">
            <a:solidFill>
              <a:schemeClr val="tx1"/>
            </a:solidFill>
            <a:latin typeface="Montserrat" panose="00000500000000000000" pitchFamily="2" charset="0"/>
          </a:endParaRPr>
        </a:p>
      </dgm:t>
    </dgm:pt>
    <dgm:pt modelId="{D6EED09D-15DD-444F-8F89-CFF75C1250C8}" type="parTrans" cxnId="{D63B9A15-4807-49BB-84DD-4B2DF1435F00}">
      <dgm:prSet/>
      <dgm:spPr/>
      <dgm:t>
        <a:bodyPr/>
        <a:lstStyle/>
        <a:p>
          <a:endParaRPr lang="es-MX"/>
        </a:p>
      </dgm:t>
    </dgm:pt>
    <dgm:pt modelId="{A8306CE2-45B2-4730-AC65-64A054A1CEA2}" type="sibTrans" cxnId="{D63B9A15-4807-49BB-84DD-4B2DF1435F00}">
      <dgm:prSet/>
      <dgm:spPr/>
      <dgm:t>
        <a:bodyPr/>
        <a:lstStyle/>
        <a:p>
          <a:endParaRPr lang="es-MX"/>
        </a:p>
      </dgm:t>
    </dgm:pt>
    <dgm:pt modelId="{D92E8AFE-B98C-4F2B-A145-B2B23AD0B59D}">
      <dgm:prSet phldrT="[Texto]" custT="1"/>
      <dgm:spPr/>
      <dgm:t>
        <a:bodyPr/>
        <a:lstStyle/>
        <a:p>
          <a:r>
            <a:rPr lang="es-MX" altLang="es-MX" sz="1200" b="1" dirty="0">
              <a:solidFill>
                <a:schemeClr val="tx1"/>
              </a:solidFill>
              <a:latin typeface="Montserrat" panose="00000500000000000000" pitchFamily="2" charset="0"/>
            </a:rPr>
            <a:t>Derecho a la información</a:t>
          </a:r>
          <a:endParaRPr lang="es-MX" sz="1200" b="1" dirty="0">
            <a:solidFill>
              <a:schemeClr val="tx1"/>
            </a:solidFill>
            <a:latin typeface="Montserrat" panose="00000500000000000000" pitchFamily="2" charset="0"/>
          </a:endParaRPr>
        </a:p>
      </dgm:t>
    </dgm:pt>
    <dgm:pt modelId="{C511822B-845F-46EB-B859-0BEE75EEBCD3}" type="parTrans" cxnId="{DDDC9413-E2B7-4FB1-996F-22B243FB9B25}">
      <dgm:prSet/>
      <dgm:spPr/>
      <dgm:t>
        <a:bodyPr/>
        <a:lstStyle/>
        <a:p>
          <a:endParaRPr lang="es-MX"/>
        </a:p>
      </dgm:t>
    </dgm:pt>
    <dgm:pt modelId="{F317C45D-1F78-4552-A1E0-0C4BE17AF010}" type="sibTrans" cxnId="{DDDC9413-E2B7-4FB1-996F-22B243FB9B25}">
      <dgm:prSet/>
      <dgm:spPr/>
      <dgm:t>
        <a:bodyPr/>
        <a:lstStyle/>
        <a:p>
          <a:endParaRPr lang="es-MX"/>
        </a:p>
      </dgm:t>
    </dgm:pt>
    <dgm:pt modelId="{7AB35738-286E-4250-A54A-45365B4BE606}">
      <dgm:prSet custT="1"/>
      <dgm:spPr/>
      <dgm:t>
        <a:bodyPr/>
        <a:lstStyle/>
        <a:p>
          <a:pPr algn="l"/>
          <a:r>
            <a:rPr lang="es-MX" sz="1200" b="1" dirty="0">
              <a:latin typeface="Montserrat" panose="00000500000000000000" pitchFamily="2" charset="0"/>
              <a:ea typeface="ＭＳ Ｐゴシック" pitchFamily="1" charset="-128"/>
            </a:rPr>
            <a:t>Periodos de lactancia, </a:t>
          </a:r>
          <a:endParaRPr lang="es-MX" sz="1200" b="1" dirty="0">
            <a:latin typeface="Montserrat" panose="00000500000000000000" pitchFamily="2" charset="0"/>
          </a:endParaRPr>
        </a:p>
      </dgm:t>
    </dgm:pt>
    <dgm:pt modelId="{03FE315D-8EDD-4B80-85DC-FDAD7F828350}" type="parTrans" cxnId="{B7BB449F-032F-43F0-8DAD-64289F8D615D}">
      <dgm:prSet/>
      <dgm:spPr/>
      <dgm:t>
        <a:bodyPr/>
        <a:lstStyle/>
        <a:p>
          <a:endParaRPr lang="es-MX"/>
        </a:p>
      </dgm:t>
    </dgm:pt>
    <dgm:pt modelId="{77A977C3-BBEE-4489-A19C-861996BB8EEE}" type="sibTrans" cxnId="{B7BB449F-032F-43F0-8DAD-64289F8D615D}">
      <dgm:prSet/>
      <dgm:spPr/>
      <dgm:t>
        <a:bodyPr/>
        <a:lstStyle/>
        <a:p>
          <a:endParaRPr lang="es-MX"/>
        </a:p>
      </dgm:t>
    </dgm:pt>
    <dgm:pt modelId="{5F09407F-371E-416B-872B-C3EDFF725CF5}" type="pres">
      <dgm:prSet presAssocID="{71BD8BBC-86EB-4F6D-990A-4F105904A6FE}" presName="cycleMatrixDiagram" presStyleCnt="0">
        <dgm:presLayoutVars>
          <dgm:chMax val="1"/>
          <dgm:dir/>
          <dgm:animLvl val="lvl"/>
          <dgm:resizeHandles val="exact"/>
        </dgm:presLayoutVars>
      </dgm:prSet>
      <dgm:spPr/>
    </dgm:pt>
    <dgm:pt modelId="{73C1F3C8-D166-4A86-9B7B-4AF64D49D1C1}" type="pres">
      <dgm:prSet presAssocID="{71BD8BBC-86EB-4F6D-990A-4F105904A6FE}" presName="children" presStyleCnt="0"/>
      <dgm:spPr/>
    </dgm:pt>
    <dgm:pt modelId="{A0B1622B-8359-4C11-9C35-0649F6133B81}" type="pres">
      <dgm:prSet presAssocID="{71BD8BBC-86EB-4F6D-990A-4F105904A6FE}" presName="child1group" presStyleCnt="0"/>
      <dgm:spPr/>
    </dgm:pt>
    <dgm:pt modelId="{EE36ED0A-728F-4846-98A5-729D0BD19428}" type="pres">
      <dgm:prSet presAssocID="{71BD8BBC-86EB-4F6D-990A-4F105904A6FE}" presName="child1" presStyleLbl="bgAcc1" presStyleIdx="0" presStyleCnt="4" custScaleX="111307" custScaleY="110252" custLinFactNeighborX="-6729" custLinFactNeighborY="10327"/>
      <dgm:spPr/>
    </dgm:pt>
    <dgm:pt modelId="{644DB7BF-413B-46BB-86C3-039FDC700349}" type="pres">
      <dgm:prSet presAssocID="{71BD8BBC-86EB-4F6D-990A-4F105904A6FE}" presName="child1Text" presStyleLbl="bgAcc1" presStyleIdx="0" presStyleCnt="4">
        <dgm:presLayoutVars>
          <dgm:bulletEnabled val="1"/>
        </dgm:presLayoutVars>
      </dgm:prSet>
      <dgm:spPr/>
    </dgm:pt>
    <dgm:pt modelId="{DC0BC600-F038-46DA-8D36-1A27652B67A0}" type="pres">
      <dgm:prSet presAssocID="{71BD8BBC-86EB-4F6D-990A-4F105904A6FE}" presName="child2group" presStyleCnt="0"/>
      <dgm:spPr/>
    </dgm:pt>
    <dgm:pt modelId="{06BD972F-35DC-4910-BA1C-2EB7DE5BAC19}" type="pres">
      <dgm:prSet presAssocID="{71BD8BBC-86EB-4F6D-990A-4F105904A6FE}" presName="child2" presStyleLbl="bgAcc1" presStyleIdx="1" presStyleCnt="4" custScaleY="89139" custLinFactNeighborX="14950" custLinFactNeighborY="0"/>
      <dgm:spPr/>
    </dgm:pt>
    <dgm:pt modelId="{AA350B23-C9C5-47FB-AD1B-12A9174DBFB9}" type="pres">
      <dgm:prSet presAssocID="{71BD8BBC-86EB-4F6D-990A-4F105904A6FE}" presName="child2Text" presStyleLbl="bgAcc1" presStyleIdx="1" presStyleCnt="4">
        <dgm:presLayoutVars>
          <dgm:bulletEnabled val="1"/>
        </dgm:presLayoutVars>
      </dgm:prSet>
      <dgm:spPr/>
    </dgm:pt>
    <dgm:pt modelId="{9865891E-532E-43B7-8DCE-EADF8A60DCE8}" type="pres">
      <dgm:prSet presAssocID="{71BD8BBC-86EB-4F6D-990A-4F105904A6FE}" presName="child3group" presStyleCnt="0"/>
      <dgm:spPr/>
    </dgm:pt>
    <dgm:pt modelId="{364B96E8-C09B-4E1F-858A-9CCD784A6F64}" type="pres">
      <dgm:prSet presAssocID="{71BD8BBC-86EB-4F6D-990A-4F105904A6FE}" presName="child3" presStyleLbl="bgAcc1" presStyleIdx="2" presStyleCnt="4" custScaleX="148247" custScaleY="119017" custLinFactNeighborX="40970" custLinFactNeighborY="-44691"/>
      <dgm:spPr/>
    </dgm:pt>
    <dgm:pt modelId="{B827A751-44A1-450C-BC06-ABBB9D799AE7}" type="pres">
      <dgm:prSet presAssocID="{71BD8BBC-86EB-4F6D-990A-4F105904A6FE}" presName="child3Text" presStyleLbl="bgAcc1" presStyleIdx="2" presStyleCnt="4">
        <dgm:presLayoutVars>
          <dgm:bulletEnabled val="1"/>
        </dgm:presLayoutVars>
      </dgm:prSet>
      <dgm:spPr/>
    </dgm:pt>
    <dgm:pt modelId="{B09FF888-6969-4B1C-A8A2-9F0CFC663AEF}" type="pres">
      <dgm:prSet presAssocID="{71BD8BBC-86EB-4F6D-990A-4F105904A6FE}" presName="child4group" presStyleCnt="0"/>
      <dgm:spPr/>
    </dgm:pt>
    <dgm:pt modelId="{5697C9C4-554D-4E9F-B41F-9D56564C86DD}" type="pres">
      <dgm:prSet presAssocID="{71BD8BBC-86EB-4F6D-990A-4F105904A6FE}" presName="child4" presStyleLbl="bgAcc1" presStyleIdx="3" presStyleCnt="4" custScaleY="67383" custLinFactNeighborX="-3948" custLinFactNeighborY="-16212"/>
      <dgm:spPr/>
    </dgm:pt>
    <dgm:pt modelId="{1E22BF45-6C47-42EA-96C4-75BDE08D0025}" type="pres">
      <dgm:prSet presAssocID="{71BD8BBC-86EB-4F6D-990A-4F105904A6FE}" presName="child4Text" presStyleLbl="bgAcc1" presStyleIdx="3" presStyleCnt="4">
        <dgm:presLayoutVars>
          <dgm:bulletEnabled val="1"/>
        </dgm:presLayoutVars>
      </dgm:prSet>
      <dgm:spPr/>
    </dgm:pt>
    <dgm:pt modelId="{1B80EE29-4B24-49D2-834E-5DF242C65DB9}" type="pres">
      <dgm:prSet presAssocID="{71BD8BBC-86EB-4F6D-990A-4F105904A6FE}" presName="childPlaceholder" presStyleCnt="0"/>
      <dgm:spPr/>
    </dgm:pt>
    <dgm:pt modelId="{E7FF0A8D-89D1-4FB8-9B63-0464364017EF}" type="pres">
      <dgm:prSet presAssocID="{71BD8BBC-86EB-4F6D-990A-4F105904A6FE}" presName="circle" presStyleCnt="0"/>
      <dgm:spPr/>
    </dgm:pt>
    <dgm:pt modelId="{67AE25D5-D8B9-4542-A004-33BAFB3C178A}" type="pres">
      <dgm:prSet presAssocID="{71BD8BBC-86EB-4F6D-990A-4F105904A6FE}" presName="quadrant1" presStyleLbl="node1" presStyleIdx="0" presStyleCnt="4" custLinFactNeighborX="-926" custLinFactNeighborY="-2004">
        <dgm:presLayoutVars>
          <dgm:chMax val="1"/>
          <dgm:bulletEnabled val="1"/>
        </dgm:presLayoutVars>
      </dgm:prSet>
      <dgm:spPr/>
    </dgm:pt>
    <dgm:pt modelId="{A5A59B8C-B072-4CD5-AAAF-6E6BEC207C5F}" type="pres">
      <dgm:prSet presAssocID="{71BD8BBC-86EB-4F6D-990A-4F105904A6FE}" presName="quadrant2" presStyleLbl="node1" presStyleIdx="1" presStyleCnt="4" custLinFactNeighborX="-1346" custLinFactNeighborY="-1469">
        <dgm:presLayoutVars>
          <dgm:chMax val="1"/>
          <dgm:bulletEnabled val="1"/>
        </dgm:presLayoutVars>
      </dgm:prSet>
      <dgm:spPr/>
    </dgm:pt>
    <dgm:pt modelId="{B49D9B32-BE5B-4F67-B476-B3E6386F2081}" type="pres">
      <dgm:prSet presAssocID="{71BD8BBC-86EB-4F6D-990A-4F105904A6FE}" presName="quadrant3" presStyleLbl="node1" presStyleIdx="2" presStyleCnt="4">
        <dgm:presLayoutVars>
          <dgm:chMax val="1"/>
          <dgm:bulletEnabled val="1"/>
        </dgm:presLayoutVars>
      </dgm:prSet>
      <dgm:spPr/>
    </dgm:pt>
    <dgm:pt modelId="{D58FA565-DD79-48E1-8971-91BC6116CC60}" type="pres">
      <dgm:prSet presAssocID="{71BD8BBC-86EB-4F6D-990A-4F105904A6FE}" presName="quadrant4" presStyleLbl="node1" presStyleIdx="3" presStyleCnt="4">
        <dgm:presLayoutVars>
          <dgm:chMax val="1"/>
          <dgm:bulletEnabled val="1"/>
        </dgm:presLayoutVars>
      </dgm:prSet>
      <dgm:spPr/>
    </dgm:pt>
    <dgm:pt modelId="{1B954D7E-3D02-40BC-BC1F-2620670CA4A7}" type="pres">
      <dgm:prSet presAssocID="{71BD8BBC-86EB-4F6D-990A-4F105904A6FE}" presName="quadrantPlaceholder" presStyleCnt="0"/>
      <dgm:spPr/>
    </dgm:pt>
    <dgm:pt modelId="{57AE436D-B72D-46A6-A423-41228A1E3A7A}" type="pres">
      <dgm:prSet presAssocID="{71BD8BBC-86EB-4F6D-990A-4F105904A6FE}" presName="center1" presStyleLbl="fgShp" presStyleIdx="0" presStyleCnt="2"/>
      <dgm:spPr/>
    </dgm:pt>
    <dgm:pt modelId="{56B63019-3195-4A0C-9FAA-EB2273941ABC}" type="pres">
      <dgm:prSet presAssocID="{71BD8BBC-86EB-4F6D-990A-4F105904A6FE}" presName="center2" presStyleLbl="fgShp" presStyleIdx="1" presStyleCnt="2"/>
      <dgm:spPr/>
    </dgm:pt>
  </dgm:ptLst>
  <dgm:cxnLst>
    <dgm:cxn modelId="{E3A53405-46E0-4253-B0C5-659C94050460}" srcId="{71BD8BBC-86EB-4F6D-990A-4F105904A6FE}" destId="{42A5B9C7-2661-4159-937B-5442CE7F58AD}" srcOrd="0" destOrd="0" parTransId="{CF9EDD21-91DF-4A22-B134-10B8A921A260}" sibTransId="{165D5027-4509-4A3D-9036-D94787A031BD}"/>
    <dgm:cxn modelId="{602C9708-E65A-4C45-A7FB-1FEFC6847A55}" type="presOf" srcId="{AF53387A-33AE-4C4E-86D9-FD78071D1F63}" destId="{EE36ED0A-728F-4846-98A5-729D0BD19428}" srcOrd="0" destOrd="3" presId="urn:microsoft.com/office/officeart/2005/8/layout/cycle4"/>
    <dgm:cxn modelId="{7682950B-2846-4D6C-BCF0-C66C202BAD81}" type="presOf" srcId="{25E235F4-C016-47F6-AD3F-215CCD1D5643}" destId="{EE36ED0A-728F-4846-98A5-729D0BD19428}" srcOrd="0" destOrd="5" presId="urn:microsoft.com/office/officeart/2005/8/layout/cycle4"/>
    <dgm:cxn modelId="{DC578A0C-4209-4317-85A3-275C45894DBF}" type="presOf" srcId="{FF4537F2-79C4-4E12-8C28-D4888D865A9C}" destId="{A5A59B8C-B072-4CD5-AAAF-6E6BEC207C5F}" srcOrd="0" destOrd="0" presId="urn:microsoft.com/office/officeart/2005/8/layout/cycle4"/>
    <dgm:cxn modelId="{7574C10E-DA28-4785-8085-479DED51276B}" type="presOf" srcId="{91CC277A-CF7F-4E7E-94DF-CBB2F4E65113}" destId="{EE36ED0A-728F-4846-98A5-729D0BD19428}" srcOrd="0" destOrd="1" presId="urn:microsoft.com/office/officeart/2005/8/layout/cycle4"/>
    <dgm:cxn modelId="{DDDC9413-E2B7-4FB1-996F-22B243FB9B25}" srcId="{519E5091-D15C-4C42-A9E6-2C50DF32B09A}" destId="{D92E8AFE-B98C-4F2B-A145-B2B23AD0B59D}" srcOrd="5" destOrd="0" parTransId="{C511822B-845F-46EB-B859-0BEE75EEBCD3}" sibTransId="{F317C45D-1F78-4552-A1E0-0C4BE17AF010}"/>
    <dgm:cxn modelId="{4A2C6114-1045-45AD-92F9-B4E1D03B5321}" type="presOf" srcId="{D92E8AFE-B98C-4F2B-A145-B2B23AD0B59D}" destId="{364B96E8-C09B-4E1F-858A-9CCD784A6F64}" srcOrd="0" destOrd="5" presId="urn:microsoft.com/office/officeart/2005/8/layout/cycle4"/>
    <dgm:cxn modelId="{D63B9A15-4807-49BB-84DD-4B2DF1435F00}" srcId="{42A5B9C7-2661-4159-937B-5442CE7F58AD}" destId="{25E235F4-C016-47F6-AD3F-215CCD1D5643}" srcOrd="5" destOrd="0" parTransId="{D6EED09D-15DD-444F-8F89-CFF75C1250C8}" sibTransId="{A8306CE2-45B2-4730-AC65-64A054A1CEA2}"/>
    <dgm:cxn modelId="{91090F18-769F-4D23-9E2D-7AD80BF41476}" srcId="{42A5B9C7-2661-4159-937B-5442CE7F58AD}" destId="{91CC277A-CF7F-4E7E-94DF-CBB2F4E65113}" srcOrd="1" destOrd="0" parTransId="{318F133C-443B-4AFB-B92A-7261FE927A34}" sibTransId="{18FE25DB-7871-406A-AC9C-13120179843C}"/>
    <dgm:cxn modelId="{801FAD1A-5E8B-4A19-9438-A8C7E154F294}" type="presOf" srcId="{813E254C-AD9E-4D1A-A57C-1FFEDAAB052E}" destId="{364B96E8-C09B-4E1F-858A-9CCD784A6F64}" srcOrd="0" destOrd="0" presId="urn:microsoft.com/office/officeart/2005/8/layout/cycle4"/>
    <dgm:cxn modelId="{5130651C-768C-4877-AE12-C9B0C5AC709F}" srcId="{FF4537F2-79C4-4E12-8C28-D4888D865A9C}" destId="{90E086CB-5308-43F8-9C6B-A01E132BC634}" srcOrd="1" destOrd="0" parTransId="{B698430F-50E9-4EA6-9651-7DA596D12E4C}" sibTransId="{2DB31E5D-6E8A-4E96-A038-F2AF4E2D8D08}"/>
    <dgm:cxn modelId="{75591225-D1B9-4728-8A22-4BC68316614A}" srcId="{42A5B9C7-2661-4159-937B-5442CE7F58AD}" destId="{03AF2501-7035-4FC3-A2D0-4B012D7AE23B}" srcOrd="4" destOrd="0" parTransId="{853EBF08-1E30-4642-8BB4-36988D6F25EC}" sibTransId="{BA0B16D2-2290-4D15-94DA-B6FCE7A11E65}"/>
    <dgm:cxn modelId="{35E08A25-737C-4E77-BB02-2CFC3AF3FFAB}" type="presOf" srcId="{519E5091-D15C-4C42-A9E6-2C50DF32B09A}" destId="{B49D9B32-BE5B-4F67-B476-B3E6386F2081}" srcOrd="0" destOrd="0" presId="urn:microsoft.com/office/officeart/2005/8/layout/cycle4"/>
    <dgm:cxn modelId="{D151B725-1843-453D-8659-28913A1F11A6}" type="presOf" srcId="{12066883-7DBD-49F1-ABFC-999C7D1682EC}" destId="{1E22BF45-6C47-42EA-96C4-75BDE08D0025}" srcOrd="1" destOrd="0" presId="urn:microsoft.com/office/officeart/2005/8/layout/cycle4"/>
    <dgm:cxn modelId="{631DDB2F-C3B1-4E0C-A5A8-74120B45797D}" type="presOf" srcId="{E7F4407B-00CF-4560-84D7-452B067BA5A6}" destId="{B827A751-44A1-450C-BC06-ABBB9D799AE7}" srcOrd="1" destOrd="2" presId="urn:microsoft.com/office/officeart/2005/8/layout/cycle4"/>
    <dgm:cxn modelId="{7547123B-4067-42E6-9F51-55C9E24D901F}" type="presOf" srcId="{C3821E9F-E9D1-4409-90DE-1E626AB7A83F}" destId="{364B96E8-C09B-4E1F-858A-9CCD784A6F64}" srcOrd="0" destOrd="4" presId="urn:microsoft.com/office/officeart/2005/8/layout/cycle4"/>
    <dgm:cxn modelId="{4B4E5B3E-BFDD-4B12-A83D-76790FBA767D}" type="presOf" srcId="{90E086CB-5308-43F8-9C6B-A01E132BC634}" destId="{06BD972F-35DC-4910-BA1C-2EB7DE5BAC19}" srcOrd="0" destOrd="1" presId="urn:microsoft.com/office/officeart/2005/8/layout/cycle4"/>
    <dgm:cxn modelId="{67BD4C5C-3458-4FAA-80DA-B5CA4CD982D0}" type="presOf" srcId="{54D9ABFF-ED65-4172-AC19-CBD3E0C2CE4E}" destId="{06BD972F-35DC-4910-BA1C-2EB7DE5BAC19}" srcOrd="0" destOrd="0" presId="urn:microsoft.com/office/officeart/2005/8/layout/cycle4"/>
    <dgm:cxn modelId="{20CDA55C-7B03-429A-96D2-DC536A9EF7D7}" type="presOf" srcId="{42A5B9C7-2661-4159-937B-5442CE7F58AD}" destId="{67AE25D5-D8B9-4542-A004-33BAFB3C178A}" srcOrd="0" destOrd="0" presId="urn:microsoft.com/office/officeart/2005/8/layout/cycle4"/>
    <dgm:cxn modelId="{968B2241-678C-43CD-A147-39BA0AD774E1}" srcId="{42A5B9C7-2661-4159-937B-5442CE7F58AD}" destId="{48CCCCC6-FFFB-4372-BEE4-4D7FFA97F6D9}" srcOrd="0" destOrd="0" parTransId="{A3ED6E10-10C3-4194-915D-4C5C4F9562B9}" sibTransId="{84EBAB74-9383-4D08-A905-E6784F68FCD5}"/>
    <dgm:cxn modelId="{DA102764-A4F9-41EE-80FD-ADAA648E4BCD}" type="presOf" srcId="{1E4C3EBD-68B6-48E9-A8D4-066DC4648AA3}" destId="{364B96E8-C09B-4E1F-858A-9CCD784A6F64}" srcOrd="0" destOrd="1" presId="urn:microsoft.com/office/officeart/2005/8/layout/cycle4"/>
    <dgm:cxn modelId="{B37E0F48-E6B7-40E0-B7CC-BA407D7C9AEC}" type="presOf" srcId="{AF53387A-33AE-4C4E-86D9-FD78071D1F63}" destId="{644DB7BF-413B-46BB-86C3-039FDC700349}" srcOrd="1" destOrd="3" presId="urn:microsoft.com/office/officeart/2005/8/layout/cycle4"/>
    <dgm:cxn modelId="{572CC368-F247-439F-8ECE-B9473BDC2044}" type="presOf" srcId="{54D9ABFF-ED65-4172-AC19-CBD3E0C2CE4E}" destId="{AA350B23-C9C5-47FB-AD1B-12A9174DBFB9}" srcOrd="1" destOrd="0" presId="urn:microsoft.com/office/officeart/2005/8/layout/cycle4"/>
    <dgm:cxn modelId="{9BB59152-B542-4A13-A652-A5ABEF9A3237}" type="presOf" srcId="{71BD8BBC-86EB-4F6D-990A-4F105904A6FE}" destId="{5F09407F-371E-416B-872B-C3EDFF725CF5}" srcOrd="0" destOrd="0" presId="urn:microsoft.com/office/officeart/2005/8/layout/cycle4"/>
    <dgm:cxn modelId="{71A79D75-57EE-4C5C-BE5F-F9DA75E50F1F}" srcId="{519E5091-D15C-4C42-A9E6-2C50DF32B09A}" destId="{1E4C3EBD-68B6-48E9-A8D4-066DC4648AA3}" srcOrd="1" destOrd="0" parTransId="{57FCDF0C-3F3E-433E-AA60-ABD28D65D329}" sibTransId="{94E8D58D-55E1-4F58-A2FF-CE950B15178C}"/>
    <dgm:cxn modelId="{9F0C4056-0EDD-44DF-959E-5D20FA2F60C9}" srcId="{71BD8BBC-86EB-4F6D-990A-4F105904A6FE}" destId="{519E5091-D15C-4C42-A9E6-2C50DF32B09A}" srcOrd="2" destOrd="0" parTransId="{C0FEAE61-BE97-4119-B3E1-C0D48B3E9BDD}" sibTransId="{82960A68-66F8-4BF9-8F46-9235533CB846}"/>
    <dgm:cxn modelId="{23E0C877-9468-4EC5-B313-37EF5D932E24}" type="presOf" srcId="{12066883-7DBD-49F1-ABFC-999C7D1682EC}" destId="{5697C9C4-554D-4E9F-B41F-9D56564C86DD}" srcOrd="0" destOrd="0" presId="urn:microsoft.com/office/officeart/2005/8/layout/cycle4"/>
    <dgm:cxn modelId="{422E527C-0B24-4357-9F93-11256915EE14}" srcId="{FC8EBC66-F72B-4A9B-BB09-9DCE260D3E4B}" destId="{12066883-7DBD-49F1-ABFC-999C7D1682EC}" srcOrd="0" destOrd="0" parTransId="{79CB2993-1CA9-4539-B4CE-BAA81B9133C3}" sibTransId="{6C152518-BDD0-4134-8038-9ADF881647BE}"/>
    <dgm:cxn modelId="{17FC5983-D9C8-4A07-A612-631153ACE8BC}" srcId="{71BD8BBC-86EB-4F6D-990A-4F105904A6FE}" destId="{FF4537F2-79C4-4E12-8C28-D4888D865A9C}" srcOrd="1" destOrd="0" parTransId="{A8D534A1-91C1-4ED4-BFF6-B0080196B8B5}" sibTransId="{7CCDC432-5944-4FDF-B642-3C03F700302D}"/>
    <dgm:cxn modelId="{7F30A685-BB16-4FED-A18F-E0321EF62311}" type="presOf" srcId="{03AF2501-7035-4FC3-A2D0-4B012D7AE23B}" destId="{644DB7BF-413B-46BB-86C3-039FDC700349}" srcOrd="1" destOrd="4" presId="urn:microsoft.com/office/officeart/2005/8/layout/cycle4"/>
    <dgm:cxn modelId="{3C47C787-B75F-4645-B5F2-2861A7795625}" type="presOf" srcId="{52BC7398-ABFC-4A52-AAC1-4B9E1A21745A}" destId="{B827A751-44A1-450C-BC06-ABBB9D799AE7}" srcOrd="1" destOrd="3" presId="urn:microsoft.com/office/officeart/2005/8/layout/cycle4"/>
    <dgm:cxn modelId="{63554896-1403-49A9-B96A-C94CE27240BA}" type="presOf" srcId="{48CCCCC6-FFFB-4372-BEE4-4D7FFA97F6D9}" destId="{644DB7BF-413B-46BB-86C3-039FDC700349}" srcOrd="1" destOrd="0" presId="urn:microsoft.com/office/officeart/2005/8/layout/cycle4"/>
    <dgm:cxn modelId="{7291899C-7744-4726-8222-A97CD808FFA2}" srcId="{42A5B9C7-2661-4159-937B-5442CE7F58AD}" destId="{AF53387A-33AE-4C4E-86D9-FD78071D1F63}" srcOrd="3" destOrd="0" parTransId="{A6D2B936-2CE3-4B1D-B8D6-0092150F5C75}" sibTransId="{3B9AC64E-4272-4E96-A353-42713D328A54}"/>
    <dgm:cxn modelId="{B7BB449F-032F-43F0-8DAD-64289F8D615D}" srcId="{42A5B9C7-2661-4159-937B-5442CE7F58AD}" destId="{7AB35738-286E-4250-A54A-45365B4BE606}" srcOrd="2" destOrd="0" parTransId="{03FE315D-8EDD-4B80-85DC-FDAD7F828350}" sibTransId="{77A977C3-BBEE-4489-A19C-861996BB8EEE}"/>
    <dgm:cxn modelId="{5573B0A0-5B07-4829-BE54-691E490CA7AD}" type="presOf" srcId="{52BC7398-ABFC-4A52-AAC1-4B9E1A21745A}" destId="{364B96E8-C09B-4E1F-858A-9CCD784A6F64}" srcOrd="0" destOrd="3" presId="urn:microsoft.com/office/officeart/2005/8/layout/cycle4"/>
    <dgm:cxn modelId="{52B046AC-96EE-49A0-9299-D743F34D71AB}" type="presOf" srcId="{03AF2501-7035-4FC3-A2D0-4B012D7AE23B}" destId="{EE36ED0A-728F-4846-98A5-729D0BD19428}" srcOrd="0" destOrd="4" presId="urn:microsoft.com/office/officeart/2005/8/layout/cycle4"/>
    <dgm:cxn modelId="{39EF16AE-7324-4C87-ADE9-D96BA977D2A6}" srcId="{519E5091-D15C-4C42-A9E6-2C50DF32B09A}" destId="{813E254C-AD9E-4D1A-A57C-1FFEDAAB052E}" srcOrd="0" destOrd="0" parTransId="{6E250AC9-3AD4-400D-8599-7BCD456DEF38}" sibTransId="{7C92473F-6447-47F8-AEAB-B496AD0719C9}"/>
    <dgm:cxn modelId="{7572B3AE-FA56-4489-97E7-AF38C0A39029}" type="presOf" srcId="{48CCCCC6-FFFB-4372-BEE4-4D7FFA97F6D9}" destId="{EE36ED0A-728F-4846-98A5-729D0BD19428}" srcOrd="0" destOrd="0" presId="urn:microsoft.com/office/officeart/2005/8/layout/cycle4"/>
    <dgm:cxn modelId="{EC2DA3AF-F20C-48F5-97EC-2C4C8E120123}" type="presOf" srcId="{91CC277A-CF7F-4E7E-94DF-CBB2F4E65113}" destId="{644DB7BF-413B-46BB-86C3-039FDC700349}" srcOrd="1" destOrd="1" presId="urn:microsoft.com/office/officeart/2005/8/layout/cycle4"/>
    <dgm:cxn modelId="{B3A8A0BD-46B5-4C19-B4CD-71A738B02E37}" type="presOf" srcId="{813E254C-AD9E-4D1A-A57C-1FFEDAAB052E}" destId="{B827A751-44A1-450C-BC06-ABBB9D799AE7}" srcOrd="1" destOrd="0" presId="urn:microsoft.com/office/officeart/2005/8/layout/cycle4"/>
    <dgm:cxn modelId="{D4C0BBBE-CF33-446B-A698-6D80DCD2B337}" srcId="{519E5091-D15C-4C42-A9E6-2C50DF32B09A}" destId="{E7F4407B-00CF-4560-84D7-452B067BA5A6}" srcOrd="2" destOrd="0" parTransId="{A44237D3-7C56-4A6F-95D4-D4B38EBD5617}" sibTransId="{2E33BE35-0241-4745-AA04-7234D95C5BA3}"/>
    <dgm:cxn modelId="{66592CC6-C5DB-4833-86F4-F0F10C47CF6A}" type="presOf" srcId="{7AB35738-286E-4250-A54A-45365B4BE606}" destId="{EE36ED0A-728F-4846-98A5-729D0BD19428}" srcOrd="0" destOrd="2" presId="urn:microsoft.com/office/officeart/2005/8/layout/cycle4"/>
    <dgm:cxn modelId="{F6D3A5CF-DB3B-4DF6-9AAD-130F9E67404E}" srcId="{FF4537F2-79C4-4E12-8C28-D4888D865A9C}" destId="{54D9ABFF-ED65-4172-AC19-CBD3E0C2CE4E}" srcOrd="0" destOrd="0" parTransId="{E9AC1462-445F-4255-BAFE-D5AB57226A68}" sibTransId="{55CE36F6-015F-4986-AB43-C73AA596374E}"/>
    <dgm:cxn modelId="{AED58CD2-319D-43CA-8E61-9F01DC973947}" type="presOf" srcId="{E7F4407B-00CF-4560-84D7-452B067BA5A6}" destId="{364B96E8-C09B-4E1F-858A-9CCD784A6F64}" srcOrd="0" destOrd="2" presId="urn:microsoft.com/office/officeart/2005/8/layout/cycle4"/>
    <dgm:cxn modelId="{659FC6D4-1859-496C-A06B-1DEA6C845917}" type="presOf" srcId="{7AB35738-286E-4250-A54A-45365B4BE606}" destId="{644DB7BF-413B-46BB-86C3-039FDC700349}" srcOrd="1" destOrd="2" presId="urn:microsoft.com/office/officeart/2005/8/layout/cycle4"/>
    <dgm:cxn modelId="{613DFDDD-01BC-400F-BFF9-5FFDB5CF4014}" type="presOf" srcId="{D92E8AFE-B98C-4F2B-A145-B2B23AD0B59D}" destId="{B827A751-44A1-450C-BC06-ABBB9D799AE7}" srcOrd="1" destOrd="5" presId="urn:microsoft.com/office/officeart/2005/8/layout/cycle4"/>
    <dgm:cxn modelId="{31465ADF-E250-4281-AEC4-E654EEE67387}" type="presOf" srcId="{1E4C3EBD-68B6-48E9-A8D4-066DC4648AA3}" destId="{B827A751-44A1-450C-BC06-ABBB9D799AE7}" srcOrd="1" destOrd="1" presId="urn:microsoft.com/office/officeart/2005/8/layout/cycle4"/>
    <dgm:cxn modelId="{6C0F23E0-1EDD-48CF-BFD4-223CD8786F13}" type="presOf" srcId="{FC8EBC66-F72B-4A9B-BB09-9DCE260D3E4B}" destId="{D58FA565-DD79-48E1-8971-91BC6116CC60}" srcOrd="0" destOrd="0" presId="urn:microsoft.com/office/officeart/2005/8/layout/cycle4"/>
    <dgm:cxn modelId="{6397CDE3-43F1-44D3-B025-54F1B32CE575}" type="presOf" srcId="{25E235F4-C016-47F6-AD3F-215CCD1D5643}" destId="{644DB7BF-413B-46BB-86C3-039FDC700349}" srcOrd="1" destOrd="5" presId="urn:microsoft.com/office/officeart/2005/8/layout/cycle4"/>
    <dgm:cxn modelId="{A68DF8E9-EA4C-425F-9DC2-482841C834D3}" srcId="{519E5091-D15C-4C42-A9E6-2C50DF32B09A}" destId="{52BC7398-ABFC-4A52-AAC1-4B9E1A21745A}" srcOrd="3" destOrd="0" parTransId="{C9B0BD5B-0F19-4D34-A883-9167344E222B}" sibTransId="{4C415BA1-B33A-4366-9C7F-B242260BE8D2}"/>
    <dgm:cxn modelId="{E6D642EC-6CC2-4741-9029-9D94948EA874}" srcId="{519E5091-D15C-4C42-A9E6-2C50DF32B09A}" destId="{C3821E9F-E9D1-4409-90DE-1E626AB7A83F}" srcOrd="4" destOrd="0" parTransId="{B2BAF0A4-ECE7-4780-B0F9-DDF2BCDEC068}" sibTransId="{B702A798-B3C1-4357-BACD-DE501BBBF499}"/>
    <dgm:cxn modelId="{8EC147F2-8424-4256-BED7-F2398F3B9D80}" srcId="{71BD8BBC-86EB-4F6D-990A-4F105904A6FE}" destId="{FC8EBC66-F72B-4A9B-BB09-9DCE260D3E4B}" srcOrd="3" destOrd="0" parTransId="{7FCC5397-F2B0-4837-9600-55B202EEE8CE}" sibTransId="{C12E0E72-EF8E-486E-899F-E63975E380DF}"/>
    <dgm:cxn modelId="{4BF9EDF3-96C1-4576-B1E8-6C805D07ED7C}" type="presOf" srcId="{C3821E9F-E9D1-4409-90DE-1E626AB7A83F}" destId="{B827A751-44A1-450C-BC06-ABBB9D799AE7}" srcOrd="1" destOrd="4" presId="urn:microsoft.com/office/officeart/2005/8/layout/cycle4"/>
    <dgm:cxn modelId="{3D28C5F7-0F35-427D-BB5C-57D62F5E65E8}" type="presOf" srcId="{90E086CB-5308-43F8-9C6B-A01E132BC634}" destId="{AA350B23-C9C5-47FB-AD1B-12A9174DBFB9}" srcOrd="1" destOrd="1" presId="urn:microsoft.com/office/officeart/2005/8/layout/cycle4"/>
    <dgm:cxn modelId="{4F187789-BB62-483A-8D56-8C7343530871}" type="presParOf" srcId="{5F09407F-371E-416B-872B-C3EDFF725CF5}" destId="{73C1F3C8-D166-4A86-9B7B-4AF64D49D1C1}" srcOrd="0" destOrd="0" presId="urn:microsoft.com/office/officeart/2005/8/layout/cycle4"/>
    <dgm:cxn modelId="{31DC3453-B4D1-40DF-9F04-598C4763C383}" type="presParOf" srcId="{73C1F3C8-D166-4A86-9B7B-4AF64D49D1C1}" destId="{A0B1622B-8359-4C11-9C35-0649F6133B81}" srcOrd="0" destOrd="0" presId="urn:microsoft.com/office/officeart/2005/8/layout/cycle4"/>
    <dgm:cxn modelId="{E629E0C5-FFAC-46B1-800F-EBB3D21F2423}" type="presParOf" srcId="{A0B1622B-8359-4C11-9C35-0649F6133B81}" destId="{EE36ED0A-728F-4846-98A5-729D0BD19428}" srcOrd="0" destOrd="0" presId="urn:microsoft.com/office/officeart/2005/8/layout/cycle4"/>
    <dgm:cxn modelId="{29E649C1-8473-4E36-B88D-A42AB6C49BAC}" type="presParOf" srcId="{A0B1622B-8359-4C11-9C35-0649F6133B81}" destId="{644DB7BF-413B-46BB-86C3-039FDC700349}" srcOrd="1" destOrd="0" presId="urn:microsoft.com/office/officeart/2005/8/layout/cycle4"/>
    <dgm:cxn modelId="{A282304F-7B9E-4102-BE66-43BF408FED05}" type="presParOf" srcId="{73C1F3C8-D166-4A86-9B7B-4AF64D49D1C1}" destId="{DC0BC600-F038-46DA-8D36-1A27652B67A0}" srcOrd="1" destOrd="0" presId="urn:microsoft.com/office/officeart/2005/8/layout/cycle4"/>
    <dgm:cxn modelId="{786CE919-A41F-424B-BFFB-BB523CDD6BB7}" type="presParOf" srcId="{DC0BC600-F038-46DA-8D36-1A27652B67A0}" destId="{06BD972F-35DC-4910-BA1C-2EB7DE5BAC19}" srcOrd="0" destOrd="0" presId="urn:microsoft.com/office/officeart/2005/8/layout/cycle4"/>
    <dgm:cxn modelId="{663C6683-C103-4454-96A4-0F6B8551C591}" type="presParOf" srcId="{DC0BC600-F038-46DA-8D36-1A27652B67A0}" destId="{AA350B23-C9C5-47FB-AD1B-12A9174DBFB9}" srcOrd="1" destOrd="0" presId="urn:microsoft.com/office/officeart/2005/8/layout/cycle4"/>
    <dgm:cxn modelId="{1791BEFB-9D2D-4038-80AA-CBFFDAC39281}" type="presParOf" srcId="{73C1F3C8-D166-4A86-9B7B-4AF64D49D1C1}" destId="{9865891E-532E-43B7-8DCE-EADF8A60DCE8}" srcOrd="2" destOrd="0" presId="urn:microsoft.com/office/officeart/2005/8/layout/cycle4"/>
    <dgm:cxn modelId="{47CB5A1C-F772-4CDF-B976-91E9C4BFB2B9}" type="presParOf" srcId="{9865891E-532E-43B7-8DCE-EADF8A60DCE8}" destId="{364B96E8-C09B-4E1F-858A-9CCD784A6F64}" srcOrd="0" destOrd="0" presId="urn:microsoft.com/office/officeart/2005/8/layout/cycle4"/>
    <dgm:cxn modelId="{BC586E6A-28B1-47FC-882E-10825A46F737}" type="presParOf" srcId="{9865891E-532E-43B7-8DCE-EADF8A60DCE8}" destId="{B827A751-44A1-450C-BC06-ABBB9D799AE7}" srcOrd="1" destOrd="0" presId="urn:microsoft.com/office/officeart/2005/8/layout/cycle4"/>
    <dgm:cxn modelId="{D32E50D8-B3D2-4AC7-8914-9F1CA92D9EB7}" type="presParOf" srcId="{73C1F3C8-D166-4A86-9B7B-4AF64D49D1C1}" destId="{B09FF888-6969-4B1C-A8A2-9F0CFC663AEF}" srcOrd="3" destOrd="0" presId="urn:microsoft.com/office/officeart/2005/8/layout/cycle4"/>
    <dgm:cxn modelId="{4FDA56E9-7EF6-48FD-8229-19811DF6C454}" type="presParOf" srcId="{B09FF888-6969-4B1C-A8A2-9F0CFC663AEF}" destId="{5697C9C4-554D-4E9F-B41F-9D56564C86DD}" srcOrd="0" destOrd="0" presId="urn:microsoft.com/office/officeart/2005/8/layout/cycle4"/>
    <dgm:cxn modelId="{03047403-528C-4112-ABFC-C3E89F31AF5F}" type="presParOf" srcId="{B09FF888-6969-4B1C-A8A2-9F0CFC663AEF}" destId="{1E22BF45-6C47-42EA-96C4-75BDE08D0025}" srcOrd="1" destOrd="0" presId="urn:microsoft.com/office/officeart/2005/8/layout/cycle4"/>
    <dgm:cxn modelId="{14F5A710-660F-48DB-9175-4A4E8F9F03E8}" type="presParOf" srcId="{73C1F3C8-D166-4A86-9B7B-4AF64D49D1C1}" destId="{1B80EE29-4B24-49D2-834E-5DF242C65DB9}" srcOrd="4" destOrd="0" presId="urn:microsoft.com/office/officeart/2005/8/layout/cycle4"/>
    <dgm:cxn modelId="{32FD82F6-2B67-476C-86CE-863C165B062A}" type="presParOf" srcId="{5F09407F-371E-416B-872B-C3EDFF725CF5}" destId="{E7FF0A8D-89D1-4FB8-9B63-0464364017EF}" srcOrd="1" destOrd="0" presId="urn:microsoft.com/office/officeart/2005/8/layout/cycle4"/>
    <dgm:cxn modelId="{72724EA4-9D10-43BF-9175-9255EFD870A4}" type="presParOf" srcId="{E7FF0A8D-89D1-4FB8-9B63-0464364017EF}" destId="{67AE25D5-D8B9-4542-A004-33BAFB3C178A}" srcOrd="0" destOrd="0" presId="urn:microsoft.com/office/officeart/2005/8/layout/cycle4"/>
    <dgm:cxn modelId="{85CEF343-8F93-44F3-8B9E-F7695B61AA53}" type="presParOf" srcId="{E7FF0A8D-89D1-4FB8-9B63-0464364017EF}" destId="{A5A59B8C-B072-4CD5-AAAF-6E6BEC207C5F}" srcOrd="1" destOrd="0" presId="urn:microsoft.com/office/officeart/2005/8/layout/cycle4"/>
    <dgm:cxn modelId="{FA9F04EA-6A5B-43D6-9B42-18FAFAEDEBBC}" type="presParOf" srcId="{E7FF0A8D-89D1-4FB8-9B63-0464364017EF}" destId="{B49D9B32-BE5B-4F67-B476-B3E6386F2081}" srcOrd="2" destOrd="0" presId="urn:microsoft.com/office/officeart/2005/8/layout/cycle4"/>
    <dgm:cxn modelId="{657CB4AA-B0D8-4D16-982E-B8D6C2D482C6}" type="presParOf" srcId="{E7FF0A8D-89D1-4FB8-9B63-0464364017EF}" destId="{D58FA565-DD79-48E1-8971-91BC6116CC60}" srcOrd="3" destOrd="0" presId="urn:microsoft.com/office/officeart/2005/8/layout/cycle4"/>
    <dgm:cxn modelId="{9034E422-1890-4746-B377-C5762EE9E778}" type="presParOf" srcId="{E7FF0A8D-89D1-4FB8-9B63-0464364017EF}" destId="{1B954D7E-3D02-40BC-BC1F-2620670CA4A7}" srcOrd="4" destOrd="0" presId="urn:microsoft.com/office/officeart/2005/8/layout/cycle4"/>
    <dgm:cxn modelId="{A6F50E3F-C28D-4A3E-AD6C-12B37254F564}" type="presParOf" srcId="{5F09407F-371E-416B-872B-C3EDFF725CF5}" destId="{57AE436D-B72D-46A6-A423-41228A1E3A7A}" srcOrd="2" destOrd="0" presId="urn:microsoft.com/office/officeart/2005/8/layout/cycle4"/>
    <dgm:cxn modelId="{A05E14AF-5C26-4E48-B88C-C69115DA7E80}" type="presParOf" srcId="{5F09407F-371E-416B-872B-C3EDFF725CF5}" destId="{56B63019-3195-4A0C-9FAA-EB2273941AB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3FB4A2-0A70-493E-B02D-86E1A93E4B4F}" type="doc">
      <dgm:prSet loTypeId="urn:microsoft.com/office/officeart/2005/8/layout/hProcess9" loCatId="process" qsTypeId="urn:microsoft.com/office/officeart/2005/8/quickstyle/simple1" qsCatId="simple" csTypeId="urn:microsoft.com/office/officeart/2005/8/colors/colorful3" csCatId="colorful" phldr="1"/>
      <dgm:spPr/>
    </dgm:pt>
    <dgm:pt modelId="{D4F7BBD8-28A6-4A06-9365-A70EEC365431}">
      <dgm:prSet phldrT="[Texto]" phldr="1"/>
      <dgm:spPr>
        <a:blipFill rotWithShape="0">
          <a:blip xmlns:r="http://schemas.openxmlformats.org/officeDocument/2006/relationships" r:embed="rId1"/>
          <a:stretch>
            <a:fillRect/>
          </a:stretch>
        </a:blipFill>
      </dgm:spPr>
      <dgm:t>
        <a:bodyPr/>
        <a:lstStyle/>
        <a:p>
          <a:endParaRPr lang="es-MX" dirty="0"/>
        </a:p>
      </dgm:t>
    </dgm:pt>
    <dgm:pt modelId="{2AC220FE-92C6-4CCA-A6B2-7AA329D19B29}" type="parTrans" cxnId="{7505033C-D22A-420F-A499-0B6790E08CC7}">
      <dgm:prSet/>
      <dgm:spPr/>
      <dgm:t>
        <a:bodyPr/>
        <a:lstStyle/>
        <a:p>
          <a:endParaRPr lang="es-MX"/>
        </a:p>
      </dgm:t>
    </dgm:pt>
    <dgm:pt modelId="{60532B99-EB6C-4EE0-B821-8540FE1D2F7A}" type="sibTrans" cxnId="{7505033C-D22A-420F-A499-0B6790E08CC7}">
      <dgm:prSet/>
      <dgm:spPr/>
      <dgm:t>
        <a:bodyPr/>
        <a:lstStyle/>
        <a:p>
          <a:endParaRPr lang="es-MX"/>
        </a:p>
      </dgm:t>
    </dgm:pt>
    <dgm:pt modelId="{571B2FC1-AC83-45BF-BABD-48FFF8CC7487}">
      <dgm:prSet phldrT="[Texto]"/>
      <dgm:spPr/>
      <dgm:t>
        <a:bodyPr/>
        <a:lstStyle/>
        <a:p>
          <a:r>
            <a:rPr lang="es-MX" baseline="0" dirty="0"/>
            <a:t>1979 Se p</a:t>
          </a:r>
          <a:r>
            <a:rPr lang="es-MX" dirty="0"/>
            <a:t>rohíben todas las formas de discriminación contra las mujeres</a:t>
          </a:r>
        </a:p>
      </dgm:t>
    </dgm:pt>
    <dgm:pt modelId="{68DCB71E-0EB8-45F9-A717-A0F0FA636656}" type="parTrans" cxnId="{7E2D83B9-F400-414A-BA85-10FDCD78C00E}">
      <dgm:prSet/>
      <dgm:spPr/>
      <dgm:t>
        <a:bodyPr/>
        <a:lstStyle/>
        <a:p>
          <a:endParaRPr lang="es-MX"/>
        </a:p>
      </dgm:t>
    </dgm:pt>
    <dgm:pt modelId="{147BD54A-33E3-4B89-AC5A-07C1E8B2CBC2}" type="sibTrans" cxnId="{7E2D83B9-F400-414A-BA85-10FDCD78C00E}">
      <dgm:prSet/>
      <dgm:spPr/>
      <dgm:t>
        <a:bodyPr/>
        <a:lstStyle/>
        <a:p>
          <a:endParaRPr lang="es-MX"/>
        </a:p>
      </dgm:t>
    </dgm:pt>
    <dgm:pt modelId="{66EB16CD-654C-495B-8D16-B8C76CB64406}" type="pres">
      <dgm:prSet presAssocID="{9C3FB4A2-0A70-493E-B02D-86E1A93E4B4F}" presName="CompostProcess" presStyleCnt="0">
        <dgm:presLayoutVars>
          <dgm:dir/>
          <dgm:resizeHandles val="exact"/>
        </dgm:presLayoutVars>
      </dgm:prSet>
      <dgm:spPr/>
    </dgm:pt>
    <dgm:pt modelId="{B7CA5300-634D-4492-8478-5D6F9F541AF7}" type="pres">
      <dgm:prSet presAssocID="{9C3FB4A2-0A70-493E-B02D-86E1A93E4B4F}" presName="arrow" presStyleLbl="bgShp" presStyleIdx="0" presStyleCnt="1" custLinFactNeighborX="-5012" custLinFactNeighborY="408"/>
      <dgm:spPr/>
    </dgm:pt>
    <dgm:pt modelId="{6AFBA5CE-D402-4347-85C1-ADFE3A438F9C}" type="pres">
      <dgm:prSet presAssocID="{9C3FB4A2-0A70-493E-B02D-86E1A93E4B4F}" presName="linearProcess" presStyleCnt="0"/>
      <dgm:spPr/>
    </dgm:pt>
    <dgm:pt modelId="{36B7F7DE-4509-4513-B95E-1CD3BB1302B6}" type="pres">
      <dgm:prSet presAssocID="{D4F7BBD8-28A6-4A06-9365-A70EEC365431}" presName="textNode" presStyleLbl="node1" presStyleIdx="0" presStyleCnt="2" custScaleX="74482" custScaleY="104582">
        <dgm:presLayoutVars>
          <dgm:bulletEnabled val="1"/>
        </dgm:presLayoutVars>
      </dgm:prSet>
      <dgm:spPr/>
    </dgm:pt>
    <dgm:pt modelId="{169F22B4-3830-4C64-8F8F-1989F99E3764}" type="pres">
      <dgm:prSet presAssocID="{60532B99-EB6C-4EE0-B821-8540FE1D2F7A}" presName="sibTrans" presStyleCnt="0"/>
      <dgm:spPr/>
    </dgm:pt>
    <dgm:pt modelId="{0216BB0B-03A1-46FD-86C3-098F917F1821}" type="pres">
      <dgm:prSet presAssocID="{571B2FC1-AC83-45BF-BABD-48FFF8CC7487}" presName="textNode" presStyleLbl="node1" presStyleIdx="1" presStyleCnt="2">
        <dgm:presLayoutVars>
          <dgm:bulletEnabled val="1"/>
        </dgm:presLayoutVars>
      </dgm:prSet>
      <dgm:spPr/>
    </dgm:pt>
  </dgm:ptLst>
  <dgm:cxnLst>
    <dgm:cxn modelId="{15776C33-722F-434E-AC02-4A17BA1539A7}" type="presOf" srcId="{9C3FB4A2-0A70-493E-B02D-86E1A93E4B4F}" destId="{66EB16CD-654C-495B-8D16-B8C76CB64406}" srcOrd="0" destOrd="0" presId="urn:microsoft.com/office/officeart/2005/8/layout/hProcess9"/>
    <dgm:cxn modelId="{7505033C-D22A-420F-A499-0B6790E08CC7}" srcId="{9C3FB4A2-0A70-493E-B02D-86E1A93E4B4F}" destId="{D4F7BBD8-28A6-4A06-9365-A70EEC365431}" srcOrd="0" destOrd="0" parTransId="{2AC220FE-92C6-4CCA-A6B2-7AA329D19B29}" sibTransId="{60532B99-EB6C-4EE0-B821-8540FE1D2F7A}"/>
    <dgm:cxn modelId="{20579F3F-0C52-4FCA-AB56-5C75FB514960}" type="presOf" srcId="{571B2FC1-AC83-45BF-BABD-48FFF8CC7487}" destId="{0216BB0B-03A1-46FD-86C3-098F917F1821}" srcOrd="0" destOrd="0" presId="urn:microsoft.com/office/officeart/2005/8/layout/hProcess9"/>
    <dgm:cxn modelId="{7E2D83B9-F400-414A-BA85-10FDCD78C00E}" srcId="{9C3FB4A2-0A70-493E-B02D-86E1A93E4B4F}" destId="{571B2FC1-AC83-45BF-BABD-48FFF8CC7487}" srcOrd="1" destOrd="0" parTransId="{68DCB71E-0EB8-45F9-A717-A0F0FA636656}" sibTransId="{147BD54A-33E3-4B89-AC5A-07C1E8B2CBC2}"/>
    <dgm:cxn modelId="{BE305BCD-3FD9-4141-B198-4C220D9B6554}" type="presOf" srcId="{D4F7BBD8-28A6-4A06-9365-A70EEC365431}" destId="{36B7F7DE-4509-4513-B95E-1CD3BB1302B6}" srcOrd="0" destOrd="0" presId="urn:microsoft.com/office/officeart/2005/8/layout/hProcess9"/>
    <dgm:cxn modelId="{DE2DB9B9-8F23-4317-B233-D13959D00046}" type="presParOf" srcId="{66EB16CD-654C-495B-8D16-B8C76CB64406}" destId="{B7CA5300-634D-4492-8478-5D6F9F541AF7}" srcOrd="0" destOrd="0" presId="urn:microsoft.com/office/officeart/2005/8/layout/hProcess9"/>
    <dgm:cxn modelId="{9F1DE04C-8107-4675-964F-0A8B96712279}" type="presParOf" srcId="{66EB16CD-654C-495B-8D16-B8C76CB64406}" destId="{6AFBA5CE-D402-4347-85C1-ADFE3A438F9C}" srcOrd="1" destOrd="0" presId="urn:microsoft.com/office/officeart/2005/8/layout/hProcess9"/>
    <dgm:cxn modelId="{75A7425B-CAC4-425B-B96A-A6F4D57A0B10}" type="presParOf" srcId="{6AFBA5CE-D402-4347-85C1-ADFE3A438F9C}" destId="{36B7F7DE-4509-4513-B95E-1CD3BB1302B6}" srcOrd="0" destOrd="0" presId="urn:microsoft.com/office/officeart/2005/8/layout/hProcess9"/>
    <dgm:cxn modelId="{53E9B318-DAEB-431E-AC21-801F2333E36E}" type="presParOf" srcId="{6AFBA5CE-D402-4347-85C1-ADFE3A438F9C}" destId="{169F22B4-3830-4C64-8F8F-1989F99E3764}" srcOrd="1" destOrd="0" presId="urn:microsoft.com/office/officeart/2005/8/layout/hProcess9"/>
    <dgm:cxn modelId="{66E89D39-2D94-42D0-A283-F3BC798CC8AD}" type="presParOf" srcId="{6AFBA5CE-D402-4347-85C1-ADFE3A438F9C}" destId="{0216BB0B-03A1-46FD-86C3-098F917F1821}" srcOrd="2"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60A26A-7D24-496E-8CE3-4ECFFE55BCE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MX"/>
        </a:p>
      </dgm:t>
    </dgm:pt>
    <dgm:pt modelId="{B276F8DE-BA33-4146-AF05-031D04C336B2}">
      <dgm:prSet phldrT="[Texto]"/>
      <dgm:spPr/>
      <dgm:t>
        <a:bodyPr/>
        <a:lstStyle/>
        <a:p>
          <a:pPr algn="ctr"/>
          <a:r>
            <a:rPr lang="es-MX" b="1" dirty="0">
              <a:solidFill>
                <a:srgbClr val="6E152E"/>
              </a:solidFill>
            </a:rPr>
            <a:t>Plano individual</a:t>
          </a:r>
        </a:p>
      </dgm:t>
    </dgm:pt>
    <dgm:pt modelId="{AC13F016-35BD-4B85-8251-9B4336B03C2A}" type="parTrans" cxnId="{F5FA00B9-740D-450F-BEC8-EEA453951A9D}">
      <dgm:prSet/>
      <dgm:spPr/>
      <dgm:t>
        <a:bodyPr/>
        <a:lstStyle/>
        <a:p>
          <a:pPr algn="ctr"/>
          <a:endParaRPr lang="es-MX">
            <a:solidFill>
              <a:srgbClr val="6E152E"/>
            </a:solidFill>
          </a:endParaRPr>
        </a:p>
      </dgm:t>
    </dgm:pt>
    <dgm:pt modelId="{EDFFA0B0-9FB9-4817-9337-F5F87B32ED49}" type="sibTrans" cxnId="{F5FA00B9-740D-450F-BEC8-EEA453951A9D}">
      <dgm:prSet/>
      <dgm:spPr/>
      <dgm:t>
        <a:bodyPr/>
        <a:lstStyle/>
        <a:p>
          <a:pPr algn="ctr"/>
          <a:endParaRPr lang="es-MX">
            <a:solidFill>
              <a:srgbClr val="6E152E"/>
            </a:solidFill>
          </a:endParaRPr>
        </a:p>
      </dgm:t>
    </dgm:pt>
    <dgm:pt modelId="{A75BDC33-5144-413D-93C0-A679AC076D5A}">
      <dgm:prSet phldrT="[Texto]"/>
      <dgm:spPr/>
      <dgm:t>
        <a:bodyPr/>
        <a:lstStyle/>
        <a:p>
          <a:pPr algn="ctr"/>
          <a:r>
            <a:rPr lang="es-MX" b="1" dirty="0">
              <a:solidFill>
                <a:srgbClr val="6E152E"/>
              </a:solidFill>
            </a:rPr>
            <a:t>Ámbito social - comunitario</a:t>
          </a:r>
        </a:p>
      </dgm:t>
    </dgm:pt>
    <dgm:pt modelId="{5DB709B6-BF3B-4BF6-984F-14E6CDFFF1EA}" type="parTrans" cxnId="{436844D6-5B01-4A26-AF02-13075ED171A8}">
      <dgm:prSet/>
      <dgm:spPr/>
      <dgm:t>
        <a:bodyPr/>
        <a:lstStyle/>
        <a:p>
          <a:pPr algn="ctr"/>
          <a:endParaRPr lang="es-MX">
            <a:solidFill>
              <a:srgbClr val="6E152E"/>
            </a:solidFill>
          </a:endParaRPr>
        </a:p>
      </dgm:t>
    </dgm:pt>
    <dgm:pt modelId="{210CDFB7-AD93-45EA-B818-DAE07FC65348}" type="sibTrans" cxnId="{436844D6-5B01-4A26-AF02-13075ED171A8}">
      <dgm:prSet/>
      <dgm:spPr/>
      <dgm:t>
        <a:bodyPr/>
        <a:lstStyle/>
        <a:p>
          <a:pPr algn="ctr"/>
          <a:endParaRPr lang="es-MX">
            <a:solidFill>
              <a:srgbClr val="6E152E"/>
            </a:solidFill>
          </a:endParaRPr>
        </a:p>
      </dgm:t>
    </dgm:pt>
    <dgm:pt modelId="{0E737B81-35CA-4F79-9A65-044092A11046}">
      <dgm:prSet phldrT="[Texto]"/>
      <dgm:spPr/>
      <dgm:t>
        <a:bodyPr/>
        <a:lstStyle/>
        <a:p>
          <a:pPr algn="ctr"/>
          <a:r>
            <a:rPr lang="es-MX" b="1" dirty="0">
              <a:solidFill>
                <a:srgbClr val="6E152E"/>
              </a:solidFill>
            </a:rPr>
            <a:t>Nivel cultural e ideológico</a:t>
          </a:r>
        </a:p>
      </dgm:t>
    </dgm:pt>
    <dgm:pt modelId="{24953887-3F76-4817-A2CA-170EA366ED5D}" type="parTrans" cxnId="{86B21347-E158-4659-AFD3-89439135A9BA}">
      <dgm:prSet/>
      <dgm:spPr/>
      <dgm:t>
        <a:bodyPr/>
        <a:lstStyle/>
        <a:p>
          <a:pPr algn="ctr"/>
          <a:endParaRPr lang="es-MX">
            <a:solidFill>
              <a:srgbClr val="6E152E"/>
            </a:solidFill>
          </a:endParaRPr>
        </a:p>
      </dgm:t>
    </dgm:pt>
    <dgm:pt modelId="{47C8DC59-3CEB-4C79-AAB2-6B47F5A28E55}" type="sibTrans" cxnId="{86B21347-E158-4659-AFD3-89439135A9BA}">
      <dgm:prSet/>
      <dgm:spPr/>
      <dgm:t>
        <a:bodyPr/>
        <a:lstStyle/>
        <a:p>
          <a:pPr algn="ctr"/>
          <a:endParaRPr lang="es-MX">
            <a:solidFill>
              <a:srgbClr val="6E152E"/>
            </a:solidFill>
          </a:endParaRPr>
        </a:p>
      </dgm:t>
    </dgm:pt>
    <dgm:pt modelId="{54488766-FB35-48E5-9F90-FC48297BAB0C}" type="pres">
      <dgm:prSet presAssocID="{0360A26A-7D24-496E-8CE3-4ECFFE55BCE6}" presName="Name0" presStyleCnt="0">
        <dgm:presLayoutVars>
          <dgm:dir/>
          <dgm:resizeHandles val="exact"/>
        </dgm:presLayoutVars>
      </dgm:prSet>
      <dgm:spPr/>
    </dgm:pt>
    <dgm:pt modelId="{8B3A0C8C-9FBA-4645-9E00-4EAA1508A97F}" type="pres">
      <dgm:prSet presAssocID="{B276F8DE-BA33-4146-AF05-031D04C336B2}" presName="compNode" presStyleCnt="0"/>
      <dgm:spPr/>
    </dgm:pt>
    <dgm:pt modelId="{CB2C86FE-B7C6-465D-9068-42D4780C4BAA}" type="pres">
      <dgm:prSet presAssocID="{B276F8DE-BA33-4146-AF05-031D04C336B2}" presName="pictRect" presStyleLbl="node1" presStyleIdx="0" presStyleCnt="3" custLinFactNeighborY="8790"/>
      <dgm:spPr>
        <a:blipFill rotWithShape="1">
          <a:blip xmlns:r="http://schemas.openxmlformats.org/officeDocument/2006/relationships" r:embed="rId1"/>
          <a:stretch>
            <a:fillRect/>
          </a:stretch>
        </a:blipFill>
      </dgm:spPr>
    </dgm:pt>
    <dgm:pt modelId="{35A0EE20-C26B-424E-A79D-229236DDB880}" type="pres">
      <dgm:prSet presAssocID="{B276F8DE-BA33-4146-AF05-031D04C336B2}" presName="textRect" presStyleLbl="revTx" presStyleIdx="0" presStyleCnt="3" custLinFactNeighborY="6380">
        <dgm:presLayoutVars>
          <dgm:bulletEnabled val="1"/>
        </dgm:presLayoutVars>
      </dgm:prSet>
      <dgm:spPr/>
    </dgm:pt>
    <dgm:pt modelId="{FF751877-E5CB-4CF6-81A4-E83CA8DC4CC5}" type="pres">
      <dgm:prSet presAssocID="{EDFFA0B0-9FB9-4817-9337-F5F87B32ED49}" presName="sibTrans" presStyleLbl="sibTrans2D1" presStyleIdx="0" presStyleCnt="0"/>
      <dgm:spPr/>
    </dgm:pt>
    <dgm:pt modelId="{346A77EB-855C-4623-B634-4D72C8BF6A30}" type="pres">
      <dgm:prSet presAssocID="{A75BDC33-5144-413D-93C0-A679AC076D5A}" presName="compNode" presStyleCnt="0"/>
      <dgm:spPr/>
    </dgm:pt>
    <dgm:pt modelId="{FFA9BDA8-983A-45A7-993F-29511432F0EA}" type="pres">
      <dgm:prSet presAssocID="{A75BDC33-5144-413D-93C0-A679AC076D5A}" presName="pictRect" presStyleLbl="node1" presStyleIdx="1" presStyleCnt="3" custLinFactNeighborY="8790"/>
      <dgm:spPr>
        <a:blipFill rotWithShape="1">
          <a:blip xmlns:r="http://schemas.openxmlformats.org/officeDocument/2006/relationships" r:embed="rId2"/>
          <a:stretch>
            <a:fillRect/>
          </a:stretch>
        </a:blipFill>
      </dgm:spPr>
    </dgm:pt>
    <dgm:pt modelId="{5C83BABA-4456-44AA-8171-948946D460D3}" type="pres">
      <dgm:prSet presAssocID="{A75BDC33-5144-413D-93C0-A679AC076D5A}" presName="textRect" presStyleLbl="revTx" presStyleIdx="1" presStyleCnt="3" custLinFactNeighborY="6380">
        <dgm:presLayoutVars>
          <dgm:bulletEnabled val="1"/>
        </dgm:presLayoutVars>
      </dgm:prSet>
      <dgm:spPr/>
    </dgm:pt>
    <dgm:pt modelId="{EF13A5BA-A332-4234-8A2A-22B760B6CE5D}" type="pres">
      <dgm:prSet presAssocID="{210CDFB7-AD93-45EA-B818-DAE07FC65348}" presName="sibTrans" presStyleLbl="sibTrans2D1" presStyleIdx="0" presStyleCnt="0"/>
      <dgm:spPr/>
    </dgm:pt>
    <dgm:pt modelId="{9607A9C4-CA03-4DD6-BC30-90AA8A14415F}" type="pres">
      <dgm:prSet presAssocID="{0E737B81-35CA-4F79-9A65-044092A11046}" presName="compNode" presStyleCnt="0"/>
      <dgm:spPr/>
    </dgm:pt>
    <dgm:pt modelId="{91D180A0-F02D-4EFA-BB49-E60EA5EF8A68}" type="pres">
      <dgm:prSet presAssocID="{0E737B81-35CA-4F79-9A65-044092A11046}" presName="pictRect" presStyleLbl="node1" presStyleIdx="2" presStyleCnt="3" custLinFactNeighborY="8790"/>
      <dgm:spPr>
        <a:blipFill rotWithShape="1">
          <a:blip xmlns:r="http://schemas.openxmlformats.org/officeDocument/2006/relationships" r:embed="rId3"/>
          <a:stretch>
            <a:fillRect/>
          </a:stretch>
        </a:blipFill>
      </dgm:spPr>
    </dgm:pt>
    <dgm:pt modelId="{50FD2DF8-8FE6-4E0D-96F7-849C81AAEABC}" type="pres">
      <dgm:prSet presAssocID="{0E737B81-35CA-4F79-9A65-044092A11046}" presName="textRect" presStyleLbl="revTx" presStyleIdx="2" presStyleCnt="3" custLinFactNeighborY="6380">
        <dgm:presLayoutVars>
          <dgm:bulletEnabled val="1"/>
        </dgm:presLayoutVars>
      </dgm:prSet>
      <dgm:spPr/>
    </dgm:pt>
  </dgm:ptLst>
  <dgm:cxnLst>
    <dgm:cxn modelId="{DD733304-5185-4B36-BDB3-FB9027596121}" type="presOf" srcId="{A75BDC33-5144-413D-93C0-A679AC076D5A}" destId="{5C83BABA-4456-44AA-8171-948946D460D3}" srcOrd="0" destOrd="0" presId="urn:microsoft.com/office/officeart/2005/8/layout/pList1"/>
    <dgm:cxn modelId="{4615B813-AC79-4346-8FD3-A695BED2D379}" type="presOf" srcId="{B276F8DE-BA33-4146-AF05-031D04C336B2}" destId="{35A0EE20-C26B-424E-A79D-229236DDB880}" srcOrd="0" destOrd="0" presId="urn:microsoft.com/office/officeart/2005/8/layout/pList1"/>
    <dgm:cxn modelId="{3A99003C-1765-4350-8C32-6E0EFE59CB34}" type="presOf" srcId="{210CDFB7-AD93-45EA-B818-DAE07FC65348}" destId="{EF13A5BA-A332-4234-8A2A-22B760B6CE5D}" srcOrd="0" destOrd="0" presId="urn:microsoft.com/office/officeart/2005/8/layout/pList1"/>
    <dgm:cxn modelId="{86B21347-E158-4659-AFD3-89439135A9BA}" srcId="{0360A26A-7D24-496E-8CE3-4ECFFE55BCE6}" destId="{0E737B81-35CA-4F79-9A65-044092A11046}" srcOrd="2" destOrd="0" parTransId="{24953887-3F76-4817-A2CA-170EA366ED5D}" sibTransId="{47C8DC59-3CEB-4C79-AAB2-6B47F5A28E55}"/>
    <dgm:cxn modelId="{FF26367D-7364-4ADA-9685-87EE89510124}" type="presOf" srcId="{0360A26A-7D24-496E-8CE3-4ECFFE55BCE6}" destId="{54488766-FB35-48E5-9F90-FC48297BAB0C}" srcOrd="0" destOrd="0" presId="urn:microsoft.com/office/officeart/2005/8/layout/pList1"/>
    <dgm:cxn modelId="{3CF8C9A5-8FF7-45DC-9EA6-4AE774BBA6FB}" type="presOf" srcId="{EDFFA0B0-9FB9-4817-9337-F5F87B32ED49}" destId="{FF751877-E5CB-4CF6-81A4-E83CA8DC4CC5}" srcOrd="0" destOrd="0" presId="urn:microsoft.com/office/officeart/2005/8/layout/pList1"/>
    <dgm:cxn modelId="{F5FA00B9-740D-450F-BEC8-EEA453951A9D}" srcId="{0360A26A-7D24-496E-8CE3-4ECFFE55BCE6}" destId="{B276F8DE-BA33-4146-AF05-031D04C336B2}" srcOrd="0" destOrd="0" parTransId="{AC13F016-35BD-4B85-8251-9B4336B03C2A}" sibTransId="{EDFFA0B0-9FB9-4817-9337-F5F87B32ED49}"/>
    <dgm:cxn modelId="{436844D6-5B01-4A26-AF02-13075ED171A8}" srcId="{0360A26A-7D24-496E-8CE3-4ECFFE55BCE6}" destId="{A75BDC33-5144-413D-93C0-A679AC076D5A}" srcOrd="1" destOrd="0" parTransId="{5DB709B6-BF3B-4BF6-984F-14E6CDFFF1EA}" sibTransId="{210CDFB7-AD93-45EA-B818-DAE07FC65348}"/>
    <dgm:cxn modelId="{E7581AFB-4F08-4B36-94DD-5515DD089776}" type="presOf" srcId="{0E737B81-35CA-4F79-9A65-044092A11046}" destId="{50FD2DF8-8FE6-4E0D-96F7-849C81AAEABC}" srcOrd="0" destOrd="0" presId="urn:microsoft.com/office/officeart/2005/8/layout/pList1"/>
    <dgm:cxn modelId="{C3D16702-E6BE-4610-8533-425DA4A7A1FB}" type="presParOf" srcId="{54488766-FB35-48E5-9F90-FC48297BAB0C}" destId="{8B3A0C8C-9FBA-4645-9E00-4EAA1508A97F}" srcOrd="0" destOrd="0" presId="urn:microsoft.com/office/officeart/2005/8/layout/pList1"/>
    <dgm:cxn modelId="{8685683D-1552-4777-804D-FC3EE8F4C345}" type="presParOf" srcId="{8B3A0C8C-9FBA-4645-9E00-4EAA1508A97F}" destId="{CB2C86FE-B7C6-465D-9068-42D4780C4BAA}" srcOrd="0" destOrd="0" presId="urn:microsoft.com/office/officeart/2005/8/layout/pList1"/>
    <dgm:cxn modelId="{E1877752-B151-40A1-BEF7-6BE5E8DF03F4}" type="presParOf" srcId="{8B3A0C8C-9FBA-4645-9E00-4EAA1508A97F}" destId="{35A0EE20-C26B-424E-A79D-229236DDB880}" srcOrd="1" destOrd="0" presId="urn:microsoft.com/office/officeart/2005/8/layout/pList1"/>
    <dgm:cxn modelId="{E002B8EE-6254-45D8-A67F-9438D6C1B867}" type="presParOf" srcId="{54488766-FB35-48E5-9F90-FC48297BAB0C}" destId="{FF751877-E5CB-4CF6-81A4-E83CA8DC4CC5}" srcOrd="1" destOrd="0" presId="urn:microsoft.com/office/officeart/2005/8/layout/pList1"/>
    <dgm:cxn modelId="{1489760A-6672-4AC6-8A9A-02A10E4D7658}" type="presParOf" srcId="{54488766-FB35-48E5-9F90-FC48297BAB0C}" destId="{346A77EB-855C-4623-B634-4D72C8BF6A30}" srcOrd="2" destOrd="0" presId="urn:microsoft.com/office/officeart/2005/8/layout/pList1"/>
    <dgm:cxn modelId="{2D734A37-870E-40C0-8669-63C5104B141E}" type="presParOf" srcId="{346A77EB-855C-4623-B634-4D72C8BF6A30}" destId="{FFA9BDA8-983A-45A7-993F-29511432F0EA}" srcOrd="0" destOrd="0" presId="urn:microsoft.com/office/officeart/2005/8/layout/pList1"/>
    <dgm:cxn modelId="{ED0269A3-F0F3-4067-9FBD-2FA8462190CE}" type="presParOf" srcId="{346A77EB-855C-4623-B634-4D72C8BF6A30}" destId="{5C83BABA-4456-44AA-8171-948946D460D3}" srcOrd="1" destOrd="0" presId="urn:microsoft.com/office/officeart/2005/8/layout/pList1"/>
    <dgm:cxn modelId="{ACCD9FAE-2005-422E-866B-CC984F87E6A2}" type="presParOf" srcId="{54488766-FB35-48E5-9F90-FC48297BAB0C}" destId="{EF13A5BA-A332-4234-8A2A-22B760B6CE5D}" srcOrd="3" destOrd="0" presId="urn:microsoft.com/office/officeart/2005/8/layout/pList1"/>
    <dgm:cxn modelId="{0115C4DA-B045-4CA5-A768-C711A14684EF}" type="presParOf" srcId="{54488766-FB35-48E5-9F90-FC48297BAB0C}" destId="{9607A9C4-CA03-4DD6-BC30-90AA8A14415F}" srcOrd="4" destOrd="0" presId="urn:microsoft.com/office/officeart/2005/8/layout/pList1"/>
    <dgm:cxn modelId="{0C67BD91-A822-4532-B22B-5E04CDEFF179}" type="presParOf" srcId="{9607A9C4-CA03-4DD6-BC30-90AA8A14415F}" destId="{91D180A0-F02D-4EFA-BB49-E60EA5EF8A68}" srcOrd="0" destOrd="0" presId="urn:microsoft.com/office/officeart/2005/8/layout/pList1"/>
    <dgm:cxn modelId="{7199484D-860C-4747-80F8-084426580701}" type="presParOf" srcId="{9607A9C4-CA03-4DD6-BC30-90AA8A14415F}" destId="{50FD2DF8-8FE6-4E0D-96F7-849C81AAEAB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809A3-43FE-B643-8FE2-8F85D20180AC}">
      <dsp:nvSpPr>
        <dsp:cNvPr id="0" name=""/>
        <dsp:cNvSpPr/>
      </dsp:nvSpPr>
      <dsp:spPr>
        <a:xfrm>
          <a:off x="3172568" y="2267861"/>
          <a:ext cx="876586" cy="836191"/>
        </a:xfrm>
        <a:prstGeom prst="round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endParaRPr lang="es-ES" sz="1900" kern="1200" dirty="0"/>
        </a:p>
      </dsp:txBody>
      <dsp:txXfrm>
        <a:off x="3213387" y="2308680"/>
        <a:ext cx="794948" cy="754553"/>
      </dsp:txXfrm>
    </dsp:sp>
    <dsp:sp modelId="{0237DD1B-E902-7A46-AB12-7FFFB51F6557}">
      <dsp:nvSpPr>
        <dsp:cNvPr id="0" name=""/>
        <dsp:cNvSpPr/>
      </dsp:nvSpPr>
      <dsp:spPr>
        <a:xfrm rot="16258647">
          <a:off x="3288020" y="1932209"/>
          <a:ext cx="671401" cy="0"/>
        </a:xfrm>
        <a:custGeom>
          <a:avLst/>
          <a:gdLst/>
          <a:ahLst/>
          <a:cxnLst/>
          <a:rect l="0" t="0" r="0" b="0"/>
          <a:pathLst>
            <a:path>
              <a:moveTo>
                <a:pt x="0" y="0"/>
              </a:moveTo>
              <a:lnTo>
                <a:pt x="671401"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468327D-C6DD-5F4D-AE36-0F15CF208687}">
      <dsp:nvSpPr>
        <dsp:cNvPr id="0" name=""/>
        <dsp:cNvSpPr/>
      </dsp:nvSpPr>
      <dsp:spPr>
        <a:xfrm>
          <a:off x="2065308" y="211597"/>
          <a:ext cx="3151907" cy="1384960"/>
        </a:xfrm>
        <a:prstGeom prst="roundRect">
          <a:avLst/>
        </a:prstGeom>
        <a:solidFill>
          <a:srgbClr val="DEC9A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Monserrat"/>
            </a:rPr>
            <a:t>Ante la Ley </a:t>
          </a:r>
        </a:p>
      </dsp:txBody>
      <dsp:txXfrm>
        <a:off x="2132916" y="279205"/>
        <a:ext cx="3016691" cy="1249744"/>
      </dsp:txXfrm>
    </dsp:sp>
    <dsp:sp modelId="{B6A70614-C9F2-9E48-BA08-A86483B7AA06}">
      <dsp:nvSpPr>
        <dsp:cNvPr id="0" name=""/>
        <dsp:cNvSpPr/>
      </dsp:nvSpPr>
      <dsp:spPr>
        <a:xfrm rot="2465502">
          <a:off x="3865333" y="3558649"/>
          <a:ext cx="1492412" cy="0"/>
        </a:xfrm>
        <a:custGeom>
          <a:avLst/>
          <a:gdLst/>
          <a:ahLst/>
          <a:cxnLst/>
          <a:rect l="0" t="0" r="0" b="0"/>
          <a:pathLst>
            <a:path>
              <a:moveTo>
                <a:pt x="0" y="0"/>
              </a:moveTo>
              <a:lnTo>
                <a:pt x="1492412"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038FF98-3470-B04B-9B4C-CD45C69CA662}">
      <dsp:nvSpPr>
        <dsp:cNvPr id="0" name=""/>
        <dsp:cNvSpPr/>
      </dsp:nvSpPr>
      <dsp:spPr>
        <a:xfrm>
          <a:off x="4453911" y="4049105"/>
          <a:ext cx="2580509" cy="994618"/>
        </a:xfrm>
        <a:prstGeom prst="roundRect">
          <a:avLst/>
        </a:prstGeom>
        <a:solidFill>
          <a:srgbClr val="DEC9A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Monserrat"/>
            </a:rPr>
            <a:t>En los Resultados</a:t>
          </a:r>
        </a:p>
      </dsp:txBody>
      <dsp:txXfrm>
        <a:off x="4502464" y="4097658"/>
        <a:ext cx="2483403" cy="897512"/>
      </dsp:txXfrm>
    </dsp:sp>
    <dsp:sp modelId="{19990A2F-DE5C-0A49-B56A-4780C5A82E2F}">
      <dsp:nvSpPr>
        <dsp:cNvPr id="0" name=""/>
        <dsp:cNvSpPr/>
      </dsp:nvSpPr>
      <dsp:spPr>
        <a:xfrm rot="8285167">
          <a:off x="1923217" y="3557911"/>
          <a:ext cx="1432618" cy="0"/>
        </a:xfrm>
        <a:custGeom>
          <a:avLst/>
          <a:gdLst/>
          <a:ahLst/>
          <a:cxnLst/>
          <a:rect l="0" t="0" r="0" b="0"/>
          <a:pathLst>
            <a:path>
              <a:moveTo>
                <a:pt x="0" y="0"/>
              </a:moveTo>
              <a:lnTo>
                <a:pt x="1432618"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711C2BF-1876-8142-B5DF-1CC041868F71}">
      <dsp:nvSpPr>
        <dsp:cNvPr id="0" name=""/>
        <dsp:cNvSpPr/>
      </dsp:nvSpPr>
      <dsp:spPr>
        <a:xfrm>
          <a:off x="275449" y="4036414"/>
          <a:ext cx="2525818" cy="1019999"/>
        </a:xfrm>
        <a:prstGeom prst="roundRect">
          <a:avLst/>
        </a:prstGeom>
        <a:solidFill>
          <a:srgbClr val="DEC9A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Monserrat"/>
            </a:rPr>
            <a:t>En las Oportunidades</a:t>
          </a:r>
        </a:p>
      </dsp:txBody>
      <dsp:txXfrm>
        <a:off x="325241" y="4086206"/>
        <a:ext cx="2426234" cy="920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B96E8-C09B-4E1F-858A-9CCD784A6F64}">
      <dsp:nvSpPr>
        <dsp:cNvPr id="0" name=""/>
        <dsp:cNvSpPr/>
      </dsp:nvSpPr>
      <dsp:spPr>
        <a:xfrm>
          <a:off x="6547930" y="3116587"/>
          <a:ext cx="4537076" cy="235951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MX" sz="1200" b="1" kern="1200" dirty="0">
              <a:solidFill>
                <a:schemeClr val="tx1"/>
              </a:solidFill>
              <a:latin typeface="Montserrat" panose="00000500000000000000" pitchFamily="2" charset="0"/>
            </a:rPr>
            <a:t>Derecho a la Igualdad</a:t>
          </a:r>
        </a:p>
        <a:p>
          <a:pPr marL="114300" lvl="1" indent="-114300" algn="l" defTabSz="533400">
            <a:lnSpc>
              <a:spcPct val="90000"/>
            </a:lnSpc>
            <a:spcBef>
              <a:spcPct val="0"/>
            </a:spcBef>
            <a:spcAft>
              <a:spcPct val="15000"/>
            </a:spcAft>
            <a:buChar char="•"/>
          </a:pPr>
          <a:r>
            <a:rPr lang="es-MX" sz="1200" b="1" kern="1200" dirty="0">
              <a:solidFill>
                <a:schemeClr val="tx1"/>
              </a:solidFill>
              <a:latin typeface="Montserrat" panose="00000500000000000000" pitchFamily="2" charset="0"/>
            </a:rPr>
            <a:t>Derechos sobre la educación</a:t>
          </a:r>
        </a:p>
        <a:p>
          <a:pPr marL="114300" lvl="1" indent="-114300" algn="l" defTabSz="533400">
            <a:lnSpc>
              <a:spcPct val="90000"/>
            </a:lnSpc>
            <a:spcBef>
              <a:spcPct val="0"/>
            </a:spcBef>
            <a:spcAft>
              <a:spcPct val="15000"/>
            </a:spcAft>
            <a:buChar char="•"/>
          </a:pPr>
          <a:r>
            <a:rPr lang="es-MX" altLang="es-MX" sz="1200" b="1" kern="1200" dirty="0">
              <a:solidFill>
                <a:schemeClr val="tx1"/>
              </a:solidFill>
              <a:latin typeface="Montserrat" panose="00000500000000000000" pitchFamily="2" charset="0"/>
            </a:rPr>
            <a:t>Derecho a la salud</a:t>
          </a:r>
          <a:endParaRPr lang="es-MX" sz="1200" b="1" kern="1200" dirty="0">
            <a:solidFill>
              <a:schemeClr val="tx1"/>
            </a:solidFill>
            <a:latin typeface="Montserrat" panose="00000500000000000000" pitchFamily="2" charset="0"/>
          </a:endParaRPr>
        </a:p>
        <a:p>
          <a:pPr marL="114300" lvl="1" indent="-114300" algn="l" defTabSz="533400">
            <a:lnSpc>
              <a:spcPct val="90000"/>
            </a:lnSpc>
            <a:spcBef>
              <a:spcPct val="0"/>
            </a:spcBef>
            <a:spcAft>
              <a:spcPct val="15000"/>
            </a:spcAft>
            <a:buChar char="•"/>
          </a:pPr>
          <a:r>
            <a:rPr lang="es-MX" altLang="es-MX" sz="1200" b="1" kern="1200" dirty="0">
              <a:solidFill>
                <a:schemeClr val="tx1"/>
              </a:solidFill>
              <a:latin typeface="Montserrat" panose="00000500000000000000" pitchFamily="2" charset="0"/>
            </a:rPr>
            <a:t>Derechos sexuales y reproductivos</a:t>
          </a:r>
          <a:endParaRPr lang="es-MX" sz="1200" b="1" kern="1200" dirty="0">
            <a:solidFill>
              <a:schemeClr val="tx1"/>
            </a:solidFill>
            <a:latin typeface="Montserrat" panose="00000500000000000000" pitchFamily="2" charset="0"/>
          </a:endParaRPr>
        </a:p>
        <a:p>
          <a:pPr marL="114300" lvl="1" indent="-114300" algn="l" defTabSz="533400">
            <a:lnSpc>
              <a:spcPct val="90000"/>
            </a:lnSpc>
            <a:spcBef>
              <a:spcPct val="0"/>
            </a:spcBef>
            <a:spcAft>
              <a:spcPct val="15000"/>
            </a:spcAft>
            <a:buChar char="•"/>
          </a:pPr>
          <a:r>
            <a:rPr lang="es-MX" altLang="es-MX" sz="1200" b="1" kern="1200" dirty="0">
              <a:solidFill>
                <a:schemeClr val="tx1"/>
              </a:solidFill>
              <a:latin typeface="Montserrat" panose="00000500000000000000" pitchFamily="2" charset="0"/>
            </a:rPr>
            <a:t>Derecho a una vida libre de violencia</a:t>
          </a:r>
          <a:endParaRPr lang="es-MX" sz="1200" b="1" kern="1200" dirty="0">
            <a:solidFill>
              <a:schemeClr val="tx1"/>
            </a:solidFill>
            <a:latin typeface="Montserrat" panose="00000500000000000000" pitchFamily="2" charset="0"/>
          </a:endParaRPr>
        </a:p>
        <a:p>
          <a:pPr marL="114300" lvl="1" indent="-114300" algn="l" defTabSz="533400">
            <a:lnSpc>
              <a:spcPct val="90000"/>
            </a:lnSpc>
            <a:spcBef>
              <a:spcPct val="0"/>
            </a:spcBef>
            <a:spcAft>
              <a:spcPct val="15000"/>
            </a:spcAft>
            <a:buChar char="•"/>
          </a:pPr>
          <a:r>
            <a:rPr lang="es-MX" altLang="es-MX" sz="1200" b="1" kern="1200" dirty="0">
              <a:solidFill>
                <a:schemeClr val="tx1"/>
              </a:solidFill>
              <a:latin typeface="Montserrat" panose="00000500000000000000" pitchFamily="2" charset="0"/>
            </a:rPr>
            <a:t>Derecho a la información</a:t>
          </a:r>
          <a:endParaRPr lang="es-MX" sz="1200" b="1" kern="1200" dirty="0">
            <a:solidFill>
              <a:schemeClr val="tx1"/>
            </a:solidFill>
            <a:latin typeface="Montserrat" panose="00000500000000000000" pitchFamily="2" charset="0"/>
          </a:endParaRPr>
        </a:p>
      </dsp:txBody>
      <dsp:txXfrm>
        <a:off x="7960884" y="3758296"/>
        <a:ext cx="3072291" cy="1665972"/>
      </dsp:txXfrm>
    </dsp:sp>
    <dsp:sp modelId="{5697C9C4-554D-4E9F-B41F-9D56564C86DD}">
      <dsp:nvSpPr>
        <dsp:cNvPr id="0" name=""/>
        <dsp:cNvSpPr/>
      </dsp:nvSpPr>
      <dsp:spPr>
        <a:xfrm>
          <a:off x="1112086" y="4193005"/>
          <a:ext cx="3060484" cy="133586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MX" sz="1200" b="1" kern="1200" dirty="0">
              <a:latin typeface="Montserrat" panose="00000500000000000000" pitchFamily="2" charset="0"/>
            </a:rPr>
            <a:t>No discriminación por factor étnico</a:t>
          </a:r>
        </a:p>
      </dsp:txBody>
      <dsp:txXfrm>
        <a:off x="1141431" y="4556317"/>
        <a:ext cx="2083649" cy="943211"/>
      </dsp:txXfrm>
    </dsp:sp>
    <dsp:sp modelId="{06BD972F-35DC-4910-BA1C-2EB7DE5BAC19}">
      <dsp:nvSpPr>
        <dsp:cNvPr id="0" name=""/>
        <dsp:cNvSpPr/>
      </dsp:nvSpPr>
      <dsp:spPr>
        <a:xfrm>
          <a:off x="6683879" y="85938"/>
          <a:ext cx="3060484" cy="176718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MX" sz="1200" b="1" kern="1200" dirty="0">
              <a:latin typeface="Montserrat" panose="00000500000000000000" pitchFamily="2" charset="0"/>
            </a:rPr>
            <a:t>El derecho al voto de la mujer en México. 1953</a:t>
          </a:r>
        </a:p>
        <a:p>
          <a:pPr marL="114300" lvl="1" indent="-114300" algn="l" defTabSz="533400">
            <a:lnSpc>
              <a:spcPct val="90000"/>
            </a:lnSpc>
            <a:spcBef>
              <a:spcPct val="0"/>
            </a:spcBef>
            <a:spcAft>
              <a:spcPct val="15000"/>
            </a:spcAft>
            <a:buChar char="•"/>
          </a:pPr>
          <a:r>
            <a:rPr lang="es-MX" sz="1200" b="1" kern="1200" dirty="0">
              <a:latin typeface="Montserrat" panose="00000500000000000000" pitchFamily="2" charset="0"/>
            </a:rPr>
            <a:t>Reforma del art.4 El varón y la mujer son iguales ante la ley.</a:t>
          </a:r>
        </a:p>
      </dsp:txBody>
      <dsp:txXfrm>
        <a:off x="7640843" y="124757"/>
        <a:ext cx="2064701" cy="1247747"/>
      </dsp:txXfrm>
    </dsp:sp>
    <dsp:sp modelId="{EE36ED0A-728F-4846-98A5-729D0BD19428}">
      <dsp:nvSpPr>
        <dsp:cNvPr id="0" name=""/>
        <dsp:cNvSpPr/>
      </dsp:nvSpPr>
      <dsp:spPr>
        <a:xfrm>
          <a:off x="853949" y="81389"/>
          <a:ext cx="3406533" cy="218574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endParaRPr lang="es-MX" sz="1200" b="1" kern="1200" dirty="0">
            <a:latin typeface="Montserrat" panose="00000500000000000000" pitchFamily="2" charset="0"/>
          </a:endParaRPr>
        </a:p>
        <a:p>
          <a:pPr marL="114300" lvl="1" indent="-114300" algn="l" defTabSz="533400">
            <a:lnSpc>
              <a:spcPct val="90000"/>
            </a:lnSpc>
            <a:spcBef>
              <a:spcPct val="0"/>
            </a:spcBef>
            <a:spcAft>
              <a:spcPct val="15000"/>
            </a:spcAft>
            <a:buChar char="•"/>
          </a:pPr>
          <a:r>
            <a:rPr lang="es-MX" sz="1200" b="1" kern="1200" dirty="0">
              <a:latin typeface="Montserrat" panose="00000500000000000000" pitchFamily="2" charset="0"/>
              <a:ea typeface="ＭＳ Ｐゴシック" pitchFamily="1" charset="-128"/>
            </a:rPr>
            <a:t>Licencia de maternidad</a:t>
          </a:r>
          <a:endParaRPr lang="es-MX" sz="1200" b="1" kern="1200" dirty="0">
            <a:latin typeface="Montserrat" panose="00000500000000000000" pitchFamily="2" charset="0"/>
          </a:endParaRPr>
        </a:p>
        <a:p>
          <a:pPr marL="114300" lvl="1" indent="-114300" algn="l" defTabSz="533400">
            <a:lnSpc>
              <a:spcPct val="90000"/>
            </a:lnSpc>
            <a:spcBef>
              <a:spcPct val="0"/>
            </a:spcBef>
            <a:spcAft>
              <a:spcPct val="15000"/>
            </a:spcAft>
            <a:buChar char="•"/>
          </a:pPr>
          <a:r>
            <a:rPr lang="es-MX" sz="1200" b="1" kern="1200" dirty="0">
              <a:latin typeface="Montserrat" panose="00000500000000000000" pitchFamily="2" charset="0"/>
              <a:ea typeface="ＭＳ Ｐゴシック" pitchFamily="1" charset="-128"/>
            </a:rPr>
            <a:t>Periodos de lactancia, </a:t>
          </a:r>
          <a:endParaRPr lang="es-MX" sz="1200" b="1" kern="1200" dirty="0">
            <a:latin typeface="Montserrat" panose="00000500000000000000" pitchFamily="2" charset="0"/>
          </a:endParaRPr>
        </a:p>
        <a:p>
          <a:pPr marL="114300" lvl="1" indent="-114300" algn="l" defTabSz="533400">
            <a:lnSpc>
              <a:spcPct val="90000"/>
            </a:lnSpc>
            <a:spcBef>
              <a:spcPct val="0"/>
            </a:spcBef>
            <a:spcAft>
              <a:spcPct val="15000"/>
            </a:spcAft>
            <a:buChar char="•"/>
          </a:pPr>
          <a:r>
            <a:rPr lang="es-MX" sz="1200" b="1" kern="1200" dirty="0">
              <a:latin typeface="Montserrat" panose="00000500000000000000" pitchFamily="2" charset="0"/>
              <a:ea typeface="ＭＳ Ｐゴシック" pitchFamily="1" charset="-128"/>
            </a:rPr>
            <a:t>Exámenes de no gravidez. </a:t>
          </a:r>
          <a:endParaRPr lang="es-MX" sz="1200" b="1" kern="1200" dirty="0">
            <a:latin typeface="Montserrat" panose="00000500000000000000" pitchFamily="2" charset="0"/>
          </a:endParaRPr>
        </a:p>
        <a:p>
          <a:pPr marL="114300" lvl="1" indent="-114300" algn="l" defTabSz="533400">
            <a:lnSpc>
              <a:spcPct val="90000"/>
            </a:lnSpc>
            <a:spcBef>
              <a:spcPct val="0"/>
            </a:spcBef>
            <a:spcAft>
              <a:spcPct val="15000"/>
            </a:spcAft>
            <a:buChar char="•"/>
          </a:pPr>
          <a:r>
            <a:rPr lang="es-MX" sz="1200" b="1" kern="1200" dirty="0">
              <a:latin typeface="Montserrat" panose="00000500000000000000" pitchFamily="2" charset="0"/>
              <a:ea typeface="ＭＳ Ｐゴシック" pitchFamily="1" charset="-128"/>
            </a:rPr>
            <a:t>Capacitación para el trabajo</a:t>
          </a:r>
          <a:endParaRPr lang="es-MX" sz="1200" b="1" kern="1200" dirty="0">
            <a:latin typeface="Montserrat" panose="00000500000000000000" pitchFamily="2" charset="0"/>
          </a:endParaRPr>
        </a:p>
        <a:p>
          <a:pPr marL="114300" lvl="1" indent="-114300" algn="l" defTabSz="533400">
            <a:lnSpc>
              <a:spcPct val="90000"/>
            </a:lnSpc>
            <a:spcBef>
              <a:spcPct val="0"/>
            </a:spcBef>
            <a:spcAft>
              <a:spcPct val="15000"/>
            </a:spcAft>
            <a:buChar char="•"/>
          </a:pPr>
          <a:r>
            <a:rPr lang="es-MX" altLang="es-MX" sz="1200" b="1" kern="1200" dirty="0">
              <a:solidFill>
                <a:schemeClr val="tx1"/>
              </a:solidFill>
              <a:latin typeface="Montserrat" panose="00000500000000000000" pitchFamily="2" charset="0"/>
            </a:rPr>
            <a:t>Derecho al trabajo y al desarrollo</a:t>
          </a:r>
          <a:endParaRPr lang="es-MX" sz="1200" b="1" kern="1200" dirty="0">
            <a:solidFill>
              <a:schemeClr val="tx1"/>
            </a:solidFill>
            <a:latin typeface="Montserrat" panose="00000500000000000000" pitchFamily="2" charset="0"/>
          </a:endParaRPr>
        </a:p>
      </dsp:txBody>
      <dsp:txXfrm>
        <a:off x="901963" y="129403"/>
        <a:ext cx="2288545" cy="1543281"/>
      </dsp:txXfrm>
    </dsp:sp>
    <dsp:sp modelId="{67AE25D5-D8B9-4542-A004-33BAFB3C178A}">
      <dsp:nvSpPr>
        <dsp:cNvPr id="0" name=""/>
        <dsp:cNvSpPr/>
      </dsp:nvSpPr>
      <dsp:spPr>
        <a:xfrm>
          <a:off x="2773139" y="321094"/>
          <a:ext cx="2682570" cy="2682570"/>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1022350">
            <a:lnSpc>
              <a:spcPct val="90000"/>
            </a:lnSpc>
            <a:spcBef>
              <a:spcPct val="0"/>
            </a:spcBef>
            <a:spcAft>
              <a:spcPct val="35000"/>
            </a:spcAft>
            <a:buNone/>
          </a:pPr>
          <a:r>
            <a:rPr lang="es-MX" sz="1800" kern="1200" dirty="0">
              <a:latin typeface="Montserrat" panose="00000500000000000000" pitchFamily="2" charset="0"/>
            </a:rPr>
            <a:t>Económicos</a:t>
          </a:r>
        </a:p>
      </dsp:txBody>
      <dsp:txXfrm>
        <a:off x="3558846" y="1106801"/>
        <a:ext cx="1896863" cy="1896863"/>
      </dsp:txXfrm>
    </dsp:sp>
    <dsp:sp modelId="{A5A59B8C-B072-4CD5-AAAF-6E6BEC207C5F}">
      <dsp:nvSpPr>
        <dsp:cNvPr id="0" name=""/>
        <dsp:cNvSpPr/>
      </dsp:nvSpPr>
      <dsp:spPr>
        <a:xfrm rot="5400000">
          <a:off x="5568349" y="335446"/>
          <a:ext cx="2682570" cy="2682570"/>
        </a:xfrm>
        <a:prstGeom prst="pieWedg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1800" kern="1200" dirty="0">
              <a:latin typeface="Montserrat" panose="00000500000000000000" pitchFamily="2" charset="0"/>
            </a:rPr>
            <a:t>Políticos</a:t>
          </a:r>
        </a:p>
        <a:p>
          <a:pPr lvl="0" algn="ctr" defTabSz="666750">
            <a:lnSpc>
              <a:spcPct val="90000"/>
            </a:lnSpc>
            <a:spcBef>
              <a:spcPct val="0"/>
            </a:spcBef>
            <a:spcAft>
              <a:spcPct val="35000"/>
            </a:spcAft>
            <a:buNone/>
          </a:pPr>
          <a:endParaRPr lang="es-MX" sz="1800" kern="1200" dirty="0">
            <a:latin typeface="Montserrat" panose="00000500000000000000" pitchFamily="2" charset="0"/>
          </a:endParaRPr>
        </a:p>
      </dsp:txBody>
      <dsp:txXfrm rot="-5400000">
        <a:off x="5568349" y="1121153"/>
        <a:ext cx="1896863" cy="1896863"/>
      </dsp:txXfrm>
    </dsp:sp>
    <dsp:sp modelId="{B49D9B32-BE5B-4F67-B476-B3E6386F2081}">
      <dsp:nvSpPr>
        <dsp:cNvPr id="0" name=""/>
        <dsp:cNvSpPr/>
      </dsp:nvSpPr>
      <dsp:spPr>
        <a:xfrm rot="10800000">
          <a:off x="5604456" y="3181330"/>
          <a:ext cx="2682570" cy="2682570"/>
        </a:xfrm>
        <a:prstGeom prst="pieWedg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s-MX" sz="1800" kern="1200" dirty="0">
            <a:latin typeface="Montserrat" panose="00000500000000000000" pitchFamily="2"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es-MX" sz="1800" kern="1200" dirty="0">
              <a:latin typeface="Montserrat" panose="00000500000000000000" pitchFamily="2" charset="0"/>
            </a:rPr>
            <a:t>Sociales</a:t>
          </a:r>
        </a:p>
        <a:p>
          <a:pPr lvl="0" algn="ctr" defTabSz="666750">
            <a:lnSpc>
              <a:spcPct val="90000"/>
            </a:lnSpc>
            <a:spcBef>
              <a:spcPct val="0"/>
            </a:spcBef>
            <a:spcAft>
              <a:spcPct val="35000"/>
            </a:spcAft>
            <a:buNone/>
          </a:pPr>
          <a:endParaRPr lang="es-MX" sz="1800" kern="1200" dirty="0">
            <a:latin typeface="Montserrat" panose="00000500000000000000" pitchFamily="2" charset="0"/>
          </a:endParaRPr>
        </a:p>
      </dsp:txBody>
      <dsp:txXfrm rot="10800000">
        <a:off x="5604456" y="3181330"/>
        <a:ext cx="1896863" cy="1896863"/>
      </dsp:txXfrm>
    </dsp:sp>
    <dsp:sp modelId="{D58FA565-DD79-48E1-8971-91BC6116CC60}">
      <dsp:nvSpPr>
        <dsp:cNvPr id="0" name=""/>
        <dsp:cNvSpPr/>
      </dsp:nvSpPr>
      <dsp:spPr>
        <a:xfrm rot="16200000">
          <a:off x="2797979" y="3181330"/>
          <a:ext cx="2682570" cy="2682570"/>
        </a:xfrm>
        <a:prstGeom prst="pieWedg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MX" sz="1800" kern="1200" dirty="0">
              <a:latin typeface="Montserrat" panose="00000500000000000000" pitchFamily="2" charset="0"/>
            </a:rPr>
            <a:t>Culturales</a:t>
          </a:r>
        </a:p>
      </dsp:txBody>
      <dsp:txXfrm rot="5400000">
        <a:off x="3583686" y="3181330"/>
        <a:ext cx="1896863" cy="1896863"/>
      </dsp:txXfrm>
    </dsp:sp>
    <dsp:sp modelId="{57AE436D-B72D-46A6-A423-41228A1E3A7A}">
      <dsp:nvSpPr>
        <dsp:cNvPr id="0" name=""/>
        <dsp:cNvSpPr/>
      </dsp:nvSpPr>
      <dsp:spPr>
        <a:xfrm>
          <a:off x="5079403" y="2561799"/>
          <a:ext cx="926199" cy="805390"/>
        </a:xfrm>
        <a:prstGeom prst="circular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B63019-3195-4A0C-9FAA-EB2273941ABC}">
      <dsp:nvSpPr>
        <dsp:cNvPr id="0" name=""/>
        <dsp:cNvSpPr/>
      </dsp:nvSpPr>
      <dsp:spPr>
        <a:xfrm rot="10800000">
          <a:off x="5079403" y="2871564"/>
          <a:ext cx="926199" cy="805390"/>
        </a:xfrm>
        <a:prstGeom prst="circular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A5300-634D-4492-8478-5D6F9F541AF7}">
      <dsp:nvSpPr>
        <dsp:cNvPr id="0" name=""/>
        <dsp:cNvSpPr/>
      </dsp:nvSpPr>
      <dsp:spPr>
        <a:xfrm>
          <a:off x="131688" y="0"/>
          <a:ext cx="3455010" cy="3132969"/>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B7F7DE-4509-4513-B95E-1CD3BB1302B6}">
      <dsp:nvSpPr>
        <dsp:cNvPr id="0" name=""/>
        <dsp:cNvSpPr/>
      </dsp:nvSpPr>
      <dsp:spPr>
        <a:xfrm>
          <a:off x="291396" y="911180"/>
          <a:ext cx="1438054" cy="1310608"/>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s-MX" sz="1700" kern="1200" dirty="0"/>
        </a:p>
      </dsp:txBody>
      <dsp:txXfrm>
        <a:off x="355375" y="975159"/>
        <a:ext cx="1310096" cy="1182650"/>
      </dsp:txXfrm>
    </dsp:sp>
    <dsp:sp modelId="{0216BB0B-03A1-46FD-86C3-098F917F1821}">
      <dsp:nvSpPr>
        <dsp:cNvPr id="0" name=""/>
        <dsp:cNvSpPr/>
      </dsp:nvSpPr>
      <dsp:spPr>
        <a:xfrm>
          <a:off x="1842580" y="939890"/>
          <a:ext cx="1930741" cy="1253187"/>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MX" sz="1700" kern="1200" baseline="0" dirty="0"/>
            <a:t>1979 Se p</a:t>
          </a:r>
          <a:r>
            <a:rPr lang="es-MX" sz="1700" kern="1200" dirty="0"/>
            <a:t>rohíben todas las formas de discriminación contra las mujeres</a:t>
          </a:r>
        </a:p>
      </dsp:txBody>
      <dsp:txXfrm>
        <a:off x="1903756" y="1001066"/>
        <a:ext cx="1808389" cy="11308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C86FE-B7C6-465D-9068-42D4780C4BAA}">
      <dsp:nvSpPr>
        <dsp:cNvPr id="0" name=""/>
        <dsp:cNvSpPr/>
      </dsp:nvSpPr>
      <dsp:spPr>
        <a:xfrm>
          <a:off x="765400" y="125980"/>
          <a:ext cx="2047554" cy="1410765"/>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A0EE20-C26B-424E-A79D-229236DDB880}">
      <dsp:nvSpPr>
        <dsp:cNvPr id="0" name=""/>
        <dsp:cNvSpPr/>
      </dsp:nvSpPr>
      <dsp:spPr>
        <a:xfrm>
          <a:off x="765400" y="1414714"/>
          <a:ext cx="2047554" cy="759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s-MX" sz="2100" b="1" kern="1200" dirty="0">
              <a:solidFill>
                <a:srgbClr val="6E152E"/>
              </a:solidFill>
            </a:rPr>
            <a:t>Plano individual</a:t>
          </a:r>
        </a:p>
      </dsp:txBody>
      <dsp:txXfrm>
        <a:off x="765400" y="1414714"/>
        <a:ext cx="2047554" cy="759642"/>
      </dsp:txXfrm>
    </dsp:sp>
    <dsp:sp modelId="{FFA9BDA8-983A-45A7-993F-29511432F0EA}">
      <dsp:nvSpPr>
        <dsp:cNvPr id="0" name=""/>
        <dsp:cNvSpPr/>
      </dsp:nvSpPr>
      <dsp:spPr>
        <a:xfrm>
          <a:off x="3017796" y="125980"/>
          <a:ext cx="2047554" cy="1410765"/>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83BABA-4456-44AA-8171-948946D460D3}">
      <dsp:nvSpPr>
        <dsp:cNvPr id="0" name=""/>
        <dsp:cNvSpPr/>
      </dsp:nvSpPr>
      <dsp:spPr>
        <a:xfrm>
          <a:off x="3017796" y="1414714"/>
          <a:ext cx="2047554" cy="759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s-MX" sz="2100" b="1" kern="1200" dirty="0">
              <a:solidFill>
                <a:srgbClr val="6E152E"/>
              </a:solidFill>
            </a:rPr>
            <a:t>Ámbito social - comunitario</a:t>
          </a:r>
        </a:p>
      </dsp:txBody>
      <dsp:txXfrm>
        <a:off x="3017796" y="1414714"/>
        <a:ext cx="2047554" cy="759642"/>
      </dsp:txXfrm>
    </dsp:sp>
    <dsp:sp modelId="{91D180A0-F02D-4EFA-BB49-E60EA5EF8A68}">
      <dsp:nvSpPr>
        <dsp:cNvPr id="0" name=""/>
        <dsp:cNvSpPr/>
      </dsp:nvSpPr>
      <dsp:spPr>
        <a:xfrm>
          <a:off x="5270192" y="125980"/>
          <a:ext cx="2047554" cy="1410765"/>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FD2DF8-8FE6-4E0D-96F7-849C81AAEABC}">
      <dsp:nvSpPr>
        <dsp:cNvPr id="0" name=""/>
        <dsp:cNvSpPr/>
      </dsp:nvSpPr>
      <dsp:spPr>
        <a:xfrm>
          <a:off x="5270192" y="1414714"/>
          <a:ext cx="2047554" cy="759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s-MX" sz="2100" b="1" kern="1200" dirty="0">
              <a:solidFill>
                <a:srgbClr val="6E152E"/>
              </a:solidFill>
            </a:rPr>
            <a:t>Nivel cultural e ideológico</a:t>
          </a:r>
        </a:p>
      </dsp:txBody>
      <dsp:txXfrm>
        <a:off x="5270192" y="1414714"/>
        <a:ext cx="2047554" cy="75964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29/02/2024</a:t>
            </a:fld>
            <a:endParaRPr lang="es-MX" dirty="0"/>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dirty="0"/>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29/02/2024</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dirty="0"/>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a:t>
            </a:fld>
            <a:endParaRPr lang="es-MX" dirty="0"/>
          </a:p>
        </p:txBody>
      </p:sp>
    </p:spTree>
    <p:extLst>
      <p:ext uri="{BB962C8B-B14F-4D97-AF65-F5344CB8AC3E}">
        <p14:creationId xmlns:p14="http://schemas.microsoft.com/office/powerpoint/2010/main" val="167439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13</a:t>
            </a:fld>
            <a:endParaRPr lang="es-MX" dirty="0"/>
          </a:p>
        </p:txBody>
      </p:sp>
    </p:spTree>
    <p:extLst>
      <p:ext uri="{BB962C8B-B14F-4D97-AF65-F5344CB8AC3E}">
        <p14:creationId xmlns:p14="http://schemas.microsoft.com/office/powerpoint/2010/main" val="3052124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14</a:t>
            </a:fld>
            <a:endParaRPr lang="es-MX" dirty="0"/>
          </a:p>
        </p:txBody>
      </p:sp>
    </p:spTree>
    <p:extLst>
      <p:ext uri="{BB962C8B-B14F-4D97-AF65-F5344CB8AC3E}">
        <p14:creationId xmlns:p14="http://schemas.microsoft.com/office/powerpoint/2010/main" val="143720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15</a:t>
            </a:fld>
            <a:endParaRPr lang="es-MX" dirty="0"/>
          </a:p>
        </p:txBody>
      </p:sp>
    </p:spTree>
    <p:extLst>
      <p:ext uri="{BB962C8B-B14F-4D97-AF65-F5344CB8AC3E}">
        <p14:creationId xmlns:p14="http://schemas.microsoft.com/office/powerpoint/2010/main" val="2092153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Los resultados de la Encuesta Nacional sobre la Dinámica de las Relaciones en los Hogares (ENDIREH) 2021 muestran la </a:t>
            </a:r>
            <a:r>
              <a:rPr lang="es-MX" b="1" dirty="0"/>
              <a:t>persistencia de los roles y estereotipos de género</a:t>
            </a:r>
            <a:r>
              <a:rPr lang="es-MX" dirty="0"/>
              <a:t> que todavía son aceptados por algunas mujeres, aun cuando sean causa de discriminación hacia ellas.</a:t>
            </a:r>
            <a:endParaRPr lang="es-ES"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16</a:t>
            </a:fld>
            <a:endParaRPr lang="es-MX" dirty="0"/>
          </a:p>
        </p:txBody>
      </p:sp>
    </p:spTree>
    <p:extLst>
      <p:ext uri="{BB962C8B-B14F-4D97-AF65-F5344CB8AC3E}">
        <p14:creationId xmlns:p14="http://schemas.microsoft.com/office/powerpoint/2010/main" val="2396458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lnSpc>
                <a:spcPct val="107000"/>
              </a:lnSpc>
              <a:buFont typeface="Montserrat" pitchFamily="2" charset="0"/>
              <a:buNone/>
            </a:pPr>
            <a:r>
              <a:rPr lang="es-MX" sz="1800" dirty="0">
                <a:effectLst/>
                <a:latin typeface="Montserrat" pitchFamily="2" charset="0"/>
                <a:ea typeface="Calibri" panose="020F0502020204030204" pitchFamily="34" charset="0"/>
                <a:cs typeface="Arial" panose="020B0604020202020204" pitchFamily="34" charset="0"/>
              </a:rPr>
              <a:t>Es indispensable erradicar estereotipos de género arraigados en la legislación, ya que estos contribuyen a la perpetuación de roles y expectativas tradicionales que limitan la libertad y autonomía de las mujeres.</a:t>
            </a:r>
          </a:p>
          <a:p>
            <a:endParaRPr lang="es-MX" sz="1800" dirty="0">
              <a:effectLst/>
              <a:latin typeface="Montserrat" pitchFamily="2" charset="0"/>
              <a:ea typeface="Calibri" panose="020F0502020204030204" pitchFamily="34" charset="0"/>
              <a:cs typeface="Arial" panose="020B0604020202020204" pitchFamily="34" charset="0"/>
            </a:endParaRPr>
          </a:p>
          <a:p>
            <a:r>
              <a:rPr lang="es-MX" sz="1800" dirty="0">
                <a:effectLst/>
                <a:latin typeface="Montserrat" pitchFamily="2" charset="0"/>
                <a:ea typeface="Calibri" panose="020F0502020204030204" pitchFamily="34" charset="0"/>
                <a:cs typeface="Arial" panose="020B0604020202020204" pitchFamily="34" charset="0"/>
              </a:rPr>
              <a:t>Por lo que se torna necesario reformar las leyes para reflejar una comprensión de la igualdad de género, promoviendo el acceso equitativo a derechos y oportunidades para hombres y mujeres.</a:t>
            </a:r>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17</a:t>
            </a:fld>
            <a:endParaRPr lang="es-MX" dirty="0"/>
          </a:p>
        </p:txBody>
      </p:sp>
    </p:spTree>
    <p:extLst>
      <p:ext uri="{BB962C8B-B14F-4D97-AF65-F5344CB8AC3E}">
        <p14:creationId xmlns:p14="http://schemas.microsoft.com/office/powerpoint/2010/main" val="1530440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lnSpc>
                <a:spcPct val="107000"/>
              </a:lnSpc>
              <a:buFont typeface="Montserrat" pitchFamily="2" charset="0"/>
              <a:buNone/>
            </a:pPr>
            <a:r>
              <a:rPr lang="es-MX" sz="1800" dirty="0">
                <a:effectLst/>
                <a:latin typeface="Montserrat" pitchFamily="2" charset="0"/>
                <a:ea typeface="Calibri" panose="020F0502020204030204" pitchFamily="34" charset="0"/>
                <a:cs typeface="Arial" panose="020B0604020202020204" pitchFamily="34" charset="0"/>
              </a:rPr>
              <a:t>La violencia contra las mujeres no es normal, ni natural; su origen se explica por la forma en que se estructuran las relaciones entre mujeres y hombres, mismas que están marcadas por los estereotipos de género, las jerarquías, las desigualdades de poder y la división Sexual del trabajo.</a:t>
            </a:r>
          </a:p>
          <a:p>
            <a:pPr marL="0" lvl="0" indent="0" algn="just">
              <a:lnSpc>
                <a:spcPct val="107000"/>
              </a:lnSpc>
              <a:buFont typeface="Montserrat" pitchFamily="2" charset="0"/>
              <a:buNone/>
            </a:pPr>
            <a:endParaRPr lang="es-MX" sz="1800" dirty="0">
              <a:effectLst/>
              <a:latin typeface="Montserrat" pitchFamily="2" charset="0"/>
              <a:ea typeface="Calibri" panose="020F0502020204030204" pitchFamily="34" charset="0"/>
              <a:cs typeface="Arial" panose="020B0604020202020204" pitchFamily="34" charset="0"/>
            </a:endParaRPr>
          </a:p>
          <a:p>
            <a:pPr marL="0" lvl="0" indent="0" algn="just">
              <a:lnSpc>
                <a:spcPct val="107000"/>
              </a:lnSpc>
              <a:spcAft>
                <a:spcPts val="800"/>
              </a:spcAft>
              <a:buFont typeface="Montserrat" pitchFamily="2" charset="0"/>
              <a:buNone/>
            </a:pPr>
            <a:r>
              <a:rPr lang="es-MX" sz="1800" dirty="0">
                <a:effectLst/>
                <a:latin typeface="Montserrat" pitchFamily="2" charset="0"/>
                <a:ea typeface="Calibri" panose="020F0502020204030204" pitchFamily="34" charset="0"/>
                <a:cs typeface="Arial" panose="020B0604020202020204" pitchFamily="34" charset="0"/>
              </a:rPr>
              <a:t>El Feminicidio es la máxima expresión de la violencia contra las mujeres. Tan grave es la situación de la violencia contra las mujeres que las cifras indican que en México de 2017 a 2022 los feminicidios ha incrementaron de 7 a 11 al día. (ONU-DH).</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18</a:t>
            </a:fld>
            <a:endParaRPr lang="es-MX" dirty="0"/>
          </a:p>
        </p:txBody>
      </p:sp>
    </p:spTree>
    <p:extLst>
      <p:ext uri="{BB962C8B-B14F-4D97-AF65-F5344CB8AC3E}">
        <p14:creationId xmlns:p14="http://schemas.microsoft.com/office/powerpoint/2010/main" val="1102083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INEGI (2018). Encuesta Nacional de la Dinámica Demográfica, 2018, microdatos. </a:t>
            </a:r>
            <a:endParaRPr lang="es-ES" dirty="0"/>
          </a:p>
          <a:p>
            <a:r>
              <a:rPr lang="es-MX" dirty="0"/>
              <a:t>RAN (2019). Registro Agrario Nacional, 2019, Estadística con perspectiva de género, Tabulados. </a:t>
            </a:r>
            <a:endParaRPr lang="es-ES" dirty="0">
              <a:cs typeface="Calibri"/>
            </a:endParaRPr>
          </a:p>
        </p:txBody>
      </p:sp>
      <p:sp>
        <p:nvSpPr>
          <p:cNvPr id="4" name="Marcador de número de diapositiva 3"/>
          <p:cNvSpPr>
            <a:spLocks noGrp="1"/>
          </p:cNvSpPr>
          <p:nvPr>
            <p:ph type="sldNum" sz="quarter" idx="5"/>
          </p:nvPr>
        </p:nvSpPr>
        <p:spPr/>
        <p:txBody>
          <a:bodyPr/>
          <a:lstStyle/>
          <a:p>
            <a:fld id="{4ABF3107-FFE8-3645-B89F-777090C37BF5}" type="slidenum">
              <a:rPr lang="es-MX" smtClean="0"/>
              <a:t>19</a:t>
            </a:fld>
            <a:endParaRPr lang="es-MX" dirty="0"/>
          </a:p>
        </p:txBody>
      </p:sp>
    </p:spTree>
    <p:extLst>
      <p:ext uri="{BB962C8B-B14F-4D97-AF65-F5344CB8AC3E}">
        <p14:creationId xmlns:p14="http://schemas.microsoft.com/office/powerpoint/2010/main" val="4045090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dirty="0"/>
              <a:t>De esta forma, el lenguaje sexista o excluyente ha reforzado la idea errónea de que las mujeres tienen un papel de inferioridad o subordinación con respecto al hombre. </a:t>
            </a:r>
            <a:endParaRPr lang="es-ES" dirty="0"/>
          </a:p>
          <a:p>
            <a:pPr algn="just"/>
            <a:r>
              <a:rPr lang="es-MX" dirty="0"/>
              <a:t>Estas formas sutiles de desvalorización o de violencia simbólica hacia la mujer en el lenguaje se instalan en el inconsciente colectivo y refuerzan la desigualdad y, en el peor de los casos, justifican la violencia ejercida hacia las mujeres. </a:t>
            </a:r>
            <a:endParaRPr lang="es-MX" dirty="0">
              <a:cs typeface="Calibri"/>
            </a:endParaRPr>
          </a:p>
          <a:p>
            <a:pPr algn="just"/>
            <a:r>
              <a:rPr lang="es-MX" dirty="0"/>
              <a:t>Por eso impulsar un lenguaje incluyente y no sexista es mucho más que solo hablar de hacer cambios gramaticales, se trata de un cambio social que visibilice a las mujeres, y que refuerce que hombres y mujeres son iguales y que deben de tener el mismo acceso a oportunidades, recursos y derechos.</a:t>
            </a:r>
            <a:endParaRPr lang="es-MX" dirty="0">
              <a:cs typeface="Calibri"/>
            </a:endParaRPr>
          </a:p>
          <a:p>
            <a:endParaRPr lang="es-MX" dirty="0">
              <a:cs typeface="Calibri"/>
            </a:endParaRPr>
          </a:p>
        </p:txBody>
      </p:sp>
      <p:sp>
        <p:nvSpPr>
          <p:cNvPr id="4" name="Marcador de número de diapositiva 3"/>
          <p:cNvSpPr>
            <a:spLocks noGrp="1"/>
          </p:cNvSpPr>
          <p:nvPr>
            <p:ph type="sldNum" sz="quarter" idx="5"/>
          </p:nvPr>
        </p:nvSpPr>
        <p:spPr/>
        <p:txBody>
          <a:bodyPr/>
          <a:lstStyle/>
          <a:p>
            <a:fld id="{4ABF3107-FFE8-3645-B89F-777090C37BF5}" type="slidenum">
              <a:rPr lang="es-MX" smtClean="0"/>
              <a:t>20</a:t>
            </a:fld>
            <a:endParaRPr lang="es-MX" dirty="0"/>
          </a:p>
        </p:txBody>
      </p:sp>
    </p:spTree>
    <p:extLst>
      <p:ext uri="{BB962C8B-B14F-4D97-AF65-F5344CB8AC3E}">
        <p14:creationId xmlns:p14="http://schemas.microsoft.com/office/powerpoint/2010/main" val="1656498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F51E3-820E-6B6E-51A9-B9B6E6AF86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48F5F4-B8BF-5919-D994-A0B7474F4B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E6E55F6-3D17-43A2-FA89-E07E4F7CAB7D}"/>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_tradnl" sz="1800" dirty="0">
                <a:effectLst/>
                <a:latin typeface="Montserrat" pitchFamily="2" charset="0"/>
                <a:ea typeface="Calibri" panose="020F0502020204030204" pitchFamily="34" charset="0"/>
                <a:cs typeface="Arial" panose="020B0604020202020204" pitchFamily="34" charset="0"/>
              </a:rPr>
              <a:t>Puede apoyarse en la infografía </a:t>
            </a:r>
            <a:r>
              <a:rPr lang="es-MX" sz="1800" dirty="0">
                <a:effectLst/>
                <a:latin typeface="Montserrat" pitchFamily="2" charset="0"/>
                <a:ea typeface="Calibri" panose="020F0502020204030204" pitchFamily="34" charset="0"/>
                <a:cs typeface="Arial" panose="020B0604020202020204" pitchFamily="34" charset="0"/>
              </a:rPr>
              <a:t>“8M Cuidados 2024” y “8M Obligaciones del Estado 2024” para enfatizar lo que desde las instituciones se debe de aportar para lograr la igualdad.</a:t>
            </a:r>
          </a:p>
          <a:p>
            <a:endParaRPr lang="es-MX" dirty="0"/>
          </a:p>
        </p:txBody>
      </p:sp>
      <p:sp>
        <p:nvSpPr>
          <p:cNvPr id="4" name="Marcador de número de diapositiva 3">
            <a:extLst>
              <a:ext uri="{FF2B5EF4-FFF2-40B4-BE49-F238E27FC236}">
                <a16:creationId xmlns:a16="http://schemas.microsoft.com/office/drawing/2014/main" id="{DD26A63B-4C58-3AE1-9335-C0D356B89C1F}"/>
              </a:ext>
            </a:extLst>
          </p:cNvPr>
          <p:cNvSpPr>
            <a:spLocks noGrp="1"/>
          </p:cNvSpPr>
          <p:nvPr>
            <p:ph type="sldNum" sz="quarter" idx="5"/>
          </p:nvPr>
        </p:nvSpPr>
        <p:spPr/>
        <p:txBody>
          <a:bodyPr/>
          <a:lstStyle/>
          <a:p>
            <a:fld id="{4ABF3107-FFE8-3645-B89F-777090C37BF5}" type="slidenum">
              <a:rPr lang="es-MX" smtClean="0"/>
              <a:t>21</a:t>
            </a:fld>
            <a:endParaRPr lang="es-MX" dirty="0"/>
          </a:p>
        </p:txBody>
      </p:sp>
    </p:spTree>
    <p:extLst>
      <p:ext uri="{BB962C8B-B14F-4D97-AF65-F5344CB8AC3E}">
        <p14:creationId xmlns:p14="http://schemas.microsoft.com/office/powerpoint/2010/main" val="1824104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22</a:t>
            </a:fld>
            <a:endParaRPr lang="es-MX" dirty="0"/>
          </a:p>
        </p:txBody>
      </p:sp>
    </p:spTree>
    <p:extLst>
      <p:ext uri="{BB962C8B-B14F-4D97-AF65-F5344CB8AC3E}">
        <p14:creationId xmlns:p14="http://schemas.microsoft.com/office/powerpoint/2010/main" val="380409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lucha por los derechos y la igualdad ha costado la vida de muchas mujeres. Por eso el Día Internacional de las Mujeres no es una fecha para felicitar, es una conmemoración que invita a pensar en los logros, pero principalmente a reflexionar sobre las problemáticas que enfrentan las mujeres y las posibles estrategias necesarias para cerrar las brechas de género e impulsar la participación, la igualdad de oportunidades y de trato, así como su empoderamiento y reconocimiento y protección de los derechos de todas las mujeres.</a:t>
            </a:r>
            <a:endParaRPr lang="es-ES"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a:t>
            </a:fld>
            <a:endParaRPr lang="es-MX" dirty="0"/>
          </a:p>
        </p:txBody>
      </p:sp>
    </p:spTree>
    <p:extLst>
      <p:ext uri="{BB962C8B-B14F-4D97-AF65-F5344CB8AC3E}">
        <p14:creationId xmlns:p14="http://schemas.microsoft.com/office/powerpoint/2010/main" val="222667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94B20-5F59-4AC6-5B28-662C03C358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0EC4F68-97E9-1122-D789-9F14DFE469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58F8782-ADB9-229B-6E4D-80CAFA5664DE}"/>
              </a:ext>
            </a:extLst>
          </p:cNvPr>
          <p:cNvSpPr>
            <a:spLocks noGrp="1"/>
          </p:cNvSpPr>
          <p:nvPr>
            <p:ph type="body" idx="1"/>
          </p:nvPr>
        </p:nvSpPr>
        <p:spPr/>
        <p:txBody>
          <a:bodyPr/>
          <a:lstStyle/>
          <a:p>
            <a:pPr algn="l" rtl="0" fontAlgn="base"/>
            <a:r>
              <a:rPr lang="es-MX" b="0" i="0" u="none" strike="noStrike" noProof="0" dirty="0">
                <a:solidFill>
                  <a:srgbClr val="000000"/>
                </a:solidFill>
                <a:effectLst/>
                <a:latin typeface="Calibri" panose="020F0502020204030204" pitchFamily="34" charset="0"/>
              </a:rPr>
              <a:t>Cuando se habla de perspectiva de género, se hace alusión a una herramienta conceptual que busca mostrar que las diferencias entre mujeres y hombres se dan no sólo por su determinación biológica, sino  por las diferencias culturales asignadas a los seres humanos.</a:t>
            </a:r>
            <a:r>
              <a:rPr lang="es-MX" b="0" i="0" noProof="0" dirty="0">
                <a:solidFill>
                  <a:srgbClr val="444444"/>
                </a:solidFill>
                <a:effectLst/>
                <a:latin typeface="Calibri" panose="020F0502020204030204" pitchFamily="34" charset="0"/>
              </a:rPr>
              <a:t>​</a:t>
            </a:r>
          </a:p>
          <a:p>
            <a:pPr algn="l" rtl="0" fontAlgn="base"/>
            <a:r>
              <a:rPr lang="es-MX" b="0" i="0" noProof="0" dirty="0">
                <a:solidFill>
                  <a:srgbClr val="444444"/>
                </a:solidFill>
                <a:effectLst/>
                <a:latin typeface="Calibri" panose="020F0502020204030204" pitchFamily="34" charset="0"/>
              </a:rPr>
              <a:t>​</a:t>
            </a:r>
          </a:p>
          <a:p>
            <a:pPr algn="l" rtl="0" fontAlgn="base"/>
            <a:r>
              <a:rPr lang="es-MX" b="0" i="0" u="none" strike="noStrike" noProof="0" dirty="0">
                <a:solidFill>
                  <a:srgbClr val="000000"/>
                </a:solidFill>
                <a:effectLst/>
                <a:latin typeface="Calibri" panose="020F0502020204030204" pitchFamily="34" charset="0"/>
              </a:rPr>
              <a:t>Mirar con los lentes violetas es analizar alguna situación entendiendo que la vida de mujeres y hombres puede modificarse en la medida en que no está “naturalmente” determinada.</a:t>
            </a:r>
            <a:endParaRPr lang="es-MX" b="0" i="0" noProof="0" dirty="0">
              <a:solidFill>
                <a:srgbClr val="444444"/>
              </a:solidFill>
              <a:effectLst/>
              <a:latin typeface="Calibri" panose="020F0502020204030204" pitchFamily="34" charset="0"/>
            </a:endParaRPr>
          </a:p>
          <a:p>
            <a:endParaRPr lang="es-MX" dirty="0"/>
          </a:p>
        </p:txBody>
      </p:sp>
      <p:sp>
        <p:nvSpPr>
          <p:cNvPr id="4" name="Marcador de número de diapositiva 3">
            <a:extLst>
              <a:ext uri="{FF2B5EF4-FFF2-40B4-BE49-F238E27FC236}">
                <a16:creationId xmlns:a16="http://schemas.microsoft.com/office/drawing/2014/main" id="{E3F57318-61EC-63FA-4059-1BA09C357B2A}"/>
              </a:ext>
            </a:extLst>
          </p:cNvPr>
          <p:cNvSpPr>
            <a:spLocks noGrp="1"/>
          </p:cNvSpPr>
          <p:nvPr>
            <p:ph type="sldNum" sz="quarter" idx="5"/>
          </p:nvPr>
        </p:nvSpPr>
        <p:spPr/>
        <p:txBody>
          <a:bodyPr/>
          <a:lstStyle/>
          <a:p>
            <a:fld id="{4ABF3107-FFE8-3645-B89F-777090C37BF5}" type="slidenum">
              <a:rPr lang="es-MX" smtClean="0"/>
              <a:t>23</a:t>
            </a:fld>
            <a:endParaRPr lang="es-MX" dirty="0"/>
          </a:p>
        </p:txBody>
      </p:sp>
    </p:spTree>
    <p:extLst>
      <p:ext uri="{BB962C8B-B14F-4D97-AF65-F5344CB8AC3E}">
        <p14:creationId xmlns:p14="http://schemas.microsoft.com/office/powerpoint/2010/main" val="1736726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94B20-5F59-4AC6-5B28-662C03C358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0EC4F68-97E9-1122-D789-9F14DFE469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58F8782-ADB9-229B-6E4D-80CAFA5664DE}"/>
              </a:ext>
            </a:extLst>
          </p:cNvPr>
          <p:cNvSpPr>
            <a:spLocks noGrp="1"/>
          </p:cNvSpPr>
          <p:nvPr>
            <p:ph type="body" idx="1"/>
          </p:nvPr>
        </p:nvSpPr>
        <p:spPr/>
        <p:txBody>
          <a:bodyPr/>
          <a:lstStyle/>
          <a:p>
            <a:pPr algn="just"/>
            <a:r>
              <a:rPr lang="es-MX" noProof="0" dirty="0"/>
              <a:t>La perspectiva interseccional es una categoría de análisis que surgió a finales de los 80s y 90s desde el feminismo negro en EUA – Kimerlé Crenshaw para reflexionar sobre condiciones de opresión y sistemas de dominación que articulan distintas discriminaciones y desigualdades hacia las mujeres.</a:t>
            </a:r>
          </a:p>
          <a:p>
            <a:endParaRPr lang="es-MX" dirty="0">
              <a:cs typeface="Calibri"/>
            </a:endParaRPr>
          </a:p>
        </p:txBody>
      </p:sp>
      <p:sp>
        <p:nvSpPr>
          <p:cNvPr id="4" name="Marcador de número de diapositiva 3">
            <a:extLst>
              <a:ext uri="{FF2B5EF4-FFF2-40B4-BE49-F238E27FC236}">
                <a16:creationId xmlns:a16="http://schemas.microsoft.com/office/drawing/2014/main" id="{E3F57318-61EC-63FA-4059-1BA09C357B2A}"/>
              </a:ext>
            </a:extLst>
          </p:cNvPr>
          <p:cNvSpPr>
            <a:spLocks noGrp="1"/>
          </p:cNvSpPr>
          <p:nvPr>
            <p:ph type="sldNum" sz="quarter" idx="5"/>
          </p:nvPr>
        </p:nvSpPr>
        <p:spPr/>
        <p:txBody>
          <a:bodyPr/>
          <a:lstStyle/>
          <a:p>
            <a:fld id="{4ABF3107-FFE8-3645-B89F-777090C37BF5}" type="slidenum">
              <a:rPr lang="es-MX" smtClean="0"/>
              <a:t>24</a:t>
            </a:fld>
            <a:endParaRPr lang="es-MX" dirty="0"/>
          </a:p>
        </p:txBody>
      </p:sp>
    </p:spTree>
    <p:extLst>
      <p:ext uri="{BB962C8B-B14F-4D97-AF65-F5344CB8AC3E}">
        <p14:creationId xmlns:p14="http://schemas.microsoft.com/office/powerpoint/2010/main" val="3442781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25</a:t>
            </a:fld>
            <a:endParaRPr lang="es-MX" dirty="0"/>
          </a:p>
        </p:txBody>
      </p:sp>
    </p:spTree>
    <p:extLst>
      <p:ext uri="{BB962C8B-B14F-4D97-AF65-F5344CB8AC3E}">
        <p14:creationId xmlns:p14="http://schemas.microsoft.com/office/powerpoint/2010/main" val="3449926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26</a:t>
            </a:fld>
            <a:endParaRPr lang="es-MX" dirty="0"/>
          </a:p>
        </p:txBody>
      </p:sp>
    </p:spTree>
    <p:extLst>
      <p:ext uri="{BB962C8B-B14F-4D97-AF65-F5344CB8AC3E}">
        <p14:creationId xmlns:p14="http://schemas.microsoft.com/office/powerpoint/2010/main" val="2952288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25EC-9A7A-E59C-16FE-1A705AA2DA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469FF0-BEC8-750C-F440-626816A9C66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72314D5-4D19-AAC2-EE17-7331B68CC673}"/>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7C8B1426-68AB-5869-0C03-43853E543EA7}"/>
              </a:ext>
            </a:extLst>
          </p:cNvPr>
          <p:cNvSpPr>
            <a:spLocks noGrp="1"/>
          </p:cNvSpPr>
          <p:nvPr>
            <p:ph type="sldNum" sz="quarter" idx="5"/>
          </p:nvPr>
        </p:nvSpPr>
        <p:spPr/>
        <p:txBody>
          <a:bodyPr/>
          <a:lstStyle/>
          <a:p>
            <a:fld id="{4ABF3107-FFE8-3645-B89F-777090C37BF5}" type="slidenum">
              <a:rPr lang="es-MX" smtClean="0"/>
              <a:t>27</a:t>
            </a:fld>
            <a:endParaRPr lang="es-MX" dirty="0"/>
          </a:p>
        </p:txBody>
      </p:sp>
    </p:spTree>
    <p:extLst>
      <p:ext uri="{BB962C8B-B14F-4D97-AF65-F5344CB8AC3E}">
        <p14:creationId xmlns:p14="http://schemas.microsoft.com/office/powerpoint/2010/main" val="437686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25EC-9A7A-E59C-16FE-1A705AA2DA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469FF0-BEC8-750C-F440-626816A9C66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72314D5-4D19-AAC2-EE17-7331B68CC673}"/>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7C8B1426-68AB-5869-0C03-43853E543EA7}"/>
              </a:ext>
            </a:extLst>
          </p:cNvPr>
          <p:cNvSpPr>
            <a:spLocks noGrp="1"/>
          </p:cNvSpPr>
          <p:nvPr>
            <p:ph type="sldNum" sz="quarter" idx="5"/>
          </p:nvPr>
        </p:nvSpPr>
        <p:spPr/>
        <p:txBody>
          <a:bodyPr/>
          <a:lstStyle/>
          <a:p>
            <a:fld id="{4ABF3107-FFE8-3645-B89F-777090C37BF5}" type="slidenum">
              <a:rPr lang="es-MX" smtClean="0"/>
              <a:t>28</a:t>
            </a:fld>
            <a:endParaRPr lang="es-MX" dirty="0"/>
          </a:p>
        </p:txBody>
      </p:sp>
    </p:spTree>
    <p:extLst>
      <p:ext uri="{BB962C8B-B14F-4D97-AF65-F5344CB8AC3E}">
        <p14:creationId xmlns:p14="http://schemas.microsoft.com/office/powerpoint/2010/main" val="586745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29</a:t>
            </a:fld>
            <a:endParaRPr lang="es-MX" dirty="0"/>
          </a:p>
        </p:txBody>
      </p:sp>
    </p:spTree>
    <p:extLst>
      <p:ext uri="{BB962C8B-B14F-4D97-AF65-F5344CB8AC3E}">
        <p14:creationId xmlns:p14="http://schemas.microsoft.com/office/powerpoint/2010/main" val="387585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30</a:t>
            </a:fld>
            <a:endParaRPr lang="es-MX" dirty="0"/>
          </a:p>
        </p:txBody>
      </p:sp>
    </p:spTree>
    <p:extLst>
      <p:ext uri="{BB962C8B-B14F-4D97-AF65-F5344CB8AC3E}">
        <p14:creationId xmlns:p14="http://schemas.microsoft.com/office/powerpoint/2010/main" val="1762078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F51E3-820E-6B6E-51A9-B9B6E6AF86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48F5F4-B8BF-5919-D994-A0B7474F4B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E6E55F6-3D17-43A2-FA89-E07E4F7CAB7D}"/>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DD26A63B-4C58-3AE1-9335-C0D356B89C1F}"/>
              </a:ext>
            </a:extLst>
          </p:cNvPr>
          <p:cNvSpPr>
            <a:spLocks noGrp="1"/>
          </p:cNvSpPr>
          <p:nvPr>
            <p:ph type="sldNum" sz="quarter" idx="5"/>
          </p:nvPr>
        </p:nvSpPr>
        <p:spPr/>
        <p:txBody>
          <a:bodyPr/>
          <a:lstStyle/>
          <a:p>
            <a:fld id="{4ABF3107-FFE8-3645-B89F-777090C37BF5}" type="slidenum">
              <a:rPr lang="es-MX" smtClean="0"/>
              <a:t>5</a:t>
            </a:fld>
            <a:endParaRPr lang="es-MX" dirty="0"/>
          </a:p>
        </p:txBody>
      </p:sp>
    </p:spTree>
    <p:extLst>
      <p:ext uri="{BB962C8B-B14F-4D97-AF65-F5344CB8AC3E}">
        <p14:creationId xmlns:p14="http://schemas.microsoft.com/office/powerpoint/2010/main" val="137408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C8F45-5154-59D1-130C-833C9A889C2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2778826-1A1A-49F9-3534-D02B01D4A26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0E153A2-63E2-4EBC-752E-E2BE6A16050F}"/>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DBBB6382-DF85-8303-B980-B591491BE4D5}"/>
              </a:ext>
            </a:extLst>
          </p:cNvPr>
          <p:cNvSpPr>
            <a:spLocks noGrp="1"/>
          </p:cNvSpPr>
          <p:nvPr>
            <p:ph type="sldNum" sz="quarter" idx="5"/>
          </p:nvPr>
        </p:nvSpPr>
        <p:spPr/>
        <p:txBody>
          <a:bodyPr/>
          <a:lstStyle/>
          <a:p>
            <a:fld id="{4ABF3107-FFE8-3645-B89F-777090C37BF5}" type="slidenum">
              <a:rPr lang="es-MX" smtClean="0"/>
              <a:t>7</a:t>
            </a:fld>
            <a:endParaRPr lang="es-MX" dirty="0"/>
          </a:p>
        </p:txBody>
      </p:sp>
    </p:spTree>
    <p:extLst>
      <p:ext uri="{BB962C8B-B14F-4D97-AF65-F5344CB8AC3E}">
        <p14:creationId xmlns:p14="http://schemas.microsoft.com/office/powerpoint/2010/main" val="3869098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marR="0" lvl="0" indent="-171450" algn="just"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dirty="0"/>
          </a:p>
        </p:txBody>
      </p:sp>
      <p:sp>
        <p:nvSpPr>
          <p:cNvPr id="4" name="3 Marcador de número de diapositiva"/>
          <p:cNvSpPr>
            <a:spLocks noGrp="1"/>
          </p:cNvSpPr>
          <p:nvPr>
            <p:ph type="sldNum" sz="quarter" idx="10"/>
          </p:nvPr>
        </p:nvSpPr>
        <p:spPr/>
        <p:txBody>
          <a:bodyPr/>
          <a:lstStyle/>
          <a:p>
            <a:fld id="{FEB3071A-6202-46FB-948A-13C0A4CAFBAD}" type="slidenum">
              <a:rPr lang="es-MX" smtClean="0"/>
              <a:t>8</a:t>
            </a:fld>
            <a:endParaRPr lang="es-MX" dirty="0"/>
          </a:p>
        </p:txBody>
      </p:sp>
    </p:spTree>
    <p:extLst>
      <p:ext uri="{BB962C8B-B14F-4D97-AF65-F5344CB8AC3E}">
        <p14:creationId xmlns:p14="http://schemas.microsoft.com/office/powerpoint/2010/main" val="315508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igualdad de oportunidades busca igualar las condiciones para que todas las personas puedan acceder a los mismos derechos. Sin embargo, la igualdad de oportunidades por sí sola no logra la igualdad de resultados. </a:t>
            </a:r>
            <a:endParaRPr lang="es-ES"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9</a:t>
            </a:fld>
            <a:endParaRPr lang="es-MX" dirty="0"/>
          </a:p>
        </p:txBody>
      </p:sp>
    </p:spTree>
    <p:extLst>
      <p:ext uri="{BB962C8B-B14F-4D97-AF65-F5344CB8AC3E}">
        <p14:creationId xmlns:p14="http://schemas.microsoft.com/office/powerpoint/2010/main" val="192277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MX" sz="1800" dirty="0">
                <a:effectLst/>
                <a:latin typeface="Montserrat" pitchFamily="2" charset="0"/>
                <a:ea typeface="Calibri" panose="020F0502020204030204" pitchFamily="34" charset="0"/>
                <a:cs typeface="Arial" panose="020B0604020202020204" pitchFamily="34" charset="0"/>
              </a:rPr>
              <a:t>en el ámbito de la igualdad de resultados, un avance significativo se ha observado en la paridad política, donde se busca equilibrar la representación de género en los órganos de gobierno. A través de iniciativas y cuotas de género. Permitiendo que mujeres ocupen posiciones de liderazgo y contribuyan activamente a la formulación de políticas.</a:t>
            </a:r>
          </a:p>
          <a:p>
            <a:pPr marL="0" marR="0" lvl="0" indent="0" algn="l" defTabSz="914377" rtl="0" eaLnBrk="1" fontAlgn="auto" latinLnBrk="0" hangingPunct="1">
              <a:lnSpc>
                <a:spcPct val="100000"/>
              </a:lnSpc>
              <a:spcBef>
                <a:spcPts val="0"/>
              </a:spcBef>
              <a:spcAft>
                <a:spcPts val="0"/>
              </a:spcAft>
              <a:buClrTx/>
              <a:buSzTx/>
              <a:buFontTx/>
              <a:buNone/>
              <a:tabLst/>
              <a:defRPr/>
            </a:pPr>
            <a:endParaRPr lang="es-MX" sz="1200" dirty="0">
              <a:effectLst/>
              <a:latin typeface="Montserrat" pitchFamily="2" charset="0"/>
              <a:ea typeface="Calibri" panose="020F0502020204030204" pitchFamily="34" charset="0"/>
              <a:cs typeface="Arial" panose="020B0604020202020204" pitchFamily="34" charset="0"/>
            </a:endParaRP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10</a:t>
            </a:fld>
            <a:endParaRPr lang="es-MX" dirty="0"/>
          </a:p>
        </p:txBody>
      </p:sp>
    </p:spTree>
    <p:extLst>
      <p:ext uri="{BB962C8B-B14F-4D97-AF65-F5344CB8AC3E}">
        <p14:creationId xmlns:p14="http://schemas.microsoft.com/office/powerpoint/2010/main" val="30690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MX" sz="1200" dirty="0">
                <a:effectLst/>
                <a:latin typeface="Montserrat" pitchFamily="2" charset="0"/>
                <a:ea typeface="Calibri" panose="020F0502020204030204" pitchFamily="34" charset="0"/>
                <a:cs typeface="Arial" panose="020B0604020202020204" pitchFamily="34" charset="0"/>
              </a:rPr>
              <a:t>En el contexto de la igualdad de oportunidades, se han alcanzado hitos significativos que han transformado la participación de las mujeres en la sociedad. A lo largo de los años, se ha logrado el reconocimiento y la consolidación de derechos fundamentales, como el derecho al voto y la igualdad de acceso al empleo. Así como la participación activa de las mujeres en procesos democráticos a través del sufragio, desempeñando un papel crucial en la toma de decisiones políticas. Además, legislaciones y movimientos sociales han allanado el camino para que las mujeres ejerzan su derecho a trabajar en diversos sectores, superando barreras previamente impuestas por estereotipos de género.</a:t>
            </a:r>
          </a:p>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11</a:t>
            </a:fld>
            <a:endParaRPr lang="es-MX" dirty="0"/>
          </a:p>
        </p:txBody>
      </p:sp>
    </p:spTree>
    <p:extLst>
      <p:ext uri="{BB962C8B-B14F-4D97-AF65-F5344CB8AC3E}">
        <p14:creationId xmlns:p14="http://schemas.microsoft.com/office/powerpoint/2010/main" val="292702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D5A9B-F232-948A-6C81-0C1034C396F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A4BCC1A-53CA-E6A8-2E92-65997A2EF70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4680912-284B-53B2-B897-5E820CEDA288}"/>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D2BF7F11-28FC-6E0B-4833-744F911A0618}"/>
              </a:ext>
            </a:extLst>
          </p:cNvPr>
          <p:cNvSpPr>
            <a:spLocks noGrp="1"/>
          </p:cNvSpPr>
          <p:nvPr>
            <p:ph type="sldNum" sz="quarter" idx="5"/>
          </p:nvPr>
        </p:nvSpPr>
        <p:spPr/>
        <p:txBody>
          <a:bodyPr/>
          <a:lstStyle/>
          <a:p>
            <a:fld id="{4ABF3107-FFE8-3645-B89F-777090C37BF5}" type="slidenum">
              <a:rPr lang="es-MX" smtClean="0"/>
              <a:t>12</a:t>
            </a:fld>
            <a:endParaRPr lang="es-MX" dirty="0"/>
          </a:p>
        </p:txBody>
      </p:sp>
    </p:spTree>
    <p:extLst>
      <p:ext uri="{BB962C8B-B14F-4D97-AF65-F5344CB8AC3E}">
        <p14:creationId xmlns:p14="http://schemas.microsoft.com/office/powerpoint/2010/main" val="2212442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29/02/2024</a:t>
            </a:fld>
            <a:endParaRPr lang="es-MX" dirty="0"/>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a:t>LOREM IPSUM</a:t>
            </a:r>
            <a:br>
              <a:rPr lang="es-ES"/>
            </a:br>
            <a:r>
              <a:rPr lang="es-ES"/>
              <a:t>LOREM IPSUM</a:t>
            </a:r>
            <a:endParaRPr lang="es-MX"/>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29/02/2024</a:t>
            </a:fld>
            <a:endParaRPr lang="es-MX" dirty="0"/>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dirty="0"/>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dirty="0"/>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245C4F"/>
                </a:solidFill>
                <a:latin typeface="Montserrat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29/02/2024</a:t>
            </a:fld>
            <a:endParaRPr lang="es-MX" dirty="0"/>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29/02/2024</a:t>
            </a:fld>
            <a:endParaRPr lang="es-MX" dirty="0"/>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245C4F"/>
                </a:solidFill>
                <a:latin typeface="Montserrat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Objetos solo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6CD823-8F28-4698-B90E-1C66599A9B73}"/>
              </a:ext>
            </a:extLst>
          </p:cNvPr>
          <p:cNvPicPr>
            <a:picLocks noChangeAspect="1"/>
          </p:cNvPicPr>
          <p:nvPr userDrawn="1"/>
        </p:nvPicPr>
        <p:blipFill>
          <a:blip r:embed="rId3"/>
          <a:stretch>
            <a:fillRect/>
          </a:stretch>
        </p:blipFill>
        <p:spPr>
          <a:xfrm>
            <a:off x="11186865" y="5667494"/>
            <a:ext cx="912623" cy="912623"/>
          </a:xfrm>
          <a:prstGeom prst="rect">
            <a:avLst/>
          </a:prstGeom>
        </p:spPr>
      </p:pic>
    </p:spTree>
    <p:extLst>
      <p:ext uri="{BB962C8B-B14F-4D97-AF65-F5344CB8AC3E}">
        <p14:creationId xmlns:p14="http://schemas.microsoft.com/office/powerpoint/2010/main" val="203626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A2563C7-4120-6EBE-DE99-2670567E5B81}"/>
              </a:ext>
            </a:extLst>
          </p:cNvPr>
          <p:cNvSpPr/>
          <p:nvPr userDrawn="1"/>
        </p:nvSpPr>
        <p:spPr>
          <a:xfrm>
            <a:off x="0" y="0"/>
            <a:ext cx="228600" cy="1600200"/>
          </a:xfrm>
          <a:prstGeom prst="rect">
            <a:avLst/>
          </a:prstGeom>
          <a:solidFill>
            <a:srgbClr val="245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682167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29/02/2024</a:t>
            </a:fld>
            <a:endParaRPr lang="es-MX" dirty="0"/>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245C4F"/>
                </a:solidFill>
                <a:latin typeface="Montserrat SemiBold" panose="00000700000000000000" pitchFamily="2" charset="0"/>
              </a:defRPr>
            </a:lvl1pPr>
          </a:lstStyle>
          <a:p>
            <a:r>
              <a:rPr lang="es-ES"/>
              <a:t>LOREM IPSUM</a:t>
            </a:r>
            <a:br>
              <a:rPr lang="es-ES"/>
            </a:br>
            <a:r>
              <a:rPr lang="es-ES"/>
              <a:t>LOREM IPSUM</a:t>
            </a:r>
            <a:endParaRPr lang="es-MX"/>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245C4F"/>
                </a:solidFill>
                <a:latin typeface="Montserrat SemiBold" pitchFamily="2" charset="77"/>
              </a:defRPr>
            </a:lvl1pPr>
          </a:lstStyle>
          <a:p>
            <a:r>
              <a:rPr lang="es-ES"/>
              <a:t>HAGA CLIC PARA MODIFICAR EL ESTILO DE TÍTULO DEL PATRÓN</a:t>
            </a:r>
            <a:endParaRPr lang="es-MX"/>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29/02/2024</a:t>
            </a:fld>
            <a:endParaRPr lang="es-MX" dirty="0"/>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dirty="0"/>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245C4F"/>
                </a:solidFill>
                <a:latin typeface="Montserrat SemiBold" panose="00000700000000000000" pitchFamily="2" charset="0"/>
              </a:defRPr>
            </a:lvl1pPr>
          </a:lstStyle>
          <a:p>
            <a:r>
              <a:rPr lang="es-ES"/>
              <a:t>LOREM IPSUM</a:t>
            </a:r>
            <a:br>
              <a:rPr lang="es-ES"/>
            </a:br>
            <a:r>
              <a:rPr lang="es-ES"/>
              <a:t>LOREM IPSUM</a:t>
            </a:r>
            <a:endParaRPr lang="es-MX"/>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29/02/2024</a:t>
            </a:fld>
            <a:endParaRPr lang="es-MX" dirty="0"/>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a:t>Lorem ipsum</a:t>
            </a:r>
          </a:p>
        </p:txBody>
      </p:sp>
      <p:sp>
        <p:nvSpPr>
          <p:cNvPr id="8" name="Rectángulo 7">
            <a:extLst>
              <a:ext uri="{FF2B5EF4-FFF2-40B4-BE49-F238E27FC236}">
                <a16:creationId xmlns:a16="http://schemas.microsoft.com/office/drawing/2014/main" id="{DA2563C7-4120-6EBE-DE99-2670567E5B81}"/>
              </a:ext>
            </a:extLst>
          </p:cNvPr>
          <p:cNvSpPr/>
          <p:nvPr userDrawn="1"/>
        </p:nvSpPr>
        <p:spPr>
          <a:xfrm>
            <a:off x="0" y="0"/>
            <a:ext cx="228600" cy="1600200"/>
          </a:xfrm>
          <a:prstGeom prst="rect">
            <a:avLst/>
          </a:prstGeom>
          <a:solidFill>
            <a:srgbClr val="245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674647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245C4F"/>
                </a:solidFill>
                <a:latin typeface="Montserrat SemiBold" panose="00000700000000000000" pitchFamily="2" charset="0"/>
              </a:defRPr>
            </a:lvl1pPr>
          </a:lstStyle>
          <a:p>
            <a:r>
              <a:rPr lang="es-ES"/>
              <a:t>LOREM IPSUM</a:t>
            </a:r>
            <a:br>
              <a:rPr lang="es-ES"/>
            </a:br>
            <a:r>
              <a:rPr lang="es-ES"/>
              <a:t>LOREM IPSUM</a:t>
            </a:r>
            <a:endParaRPr lang="es-MX"/>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29/02/2024</a:t>
            </a:fld>
            <a:endParaRPr lang="es-MX" dirty="0"/>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406536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245C4F"/>
                </a:solidFill>
                <a:latin typeface="Montserrat SemiBold" panose="00000700000000000000" pitchFamily="2" charset="0"/>
              </a:defRPr>
            </a:lvl1pPr>
          </a:lstStyle>
          <a:p>
            <a:r>
              <a:rPr lang="es-ES"/>
              <a:t>LOREM IPSUM</a:t>
            </a:r>
            <a:br>
              <a:rPr lang="es-ES"/>
            </a:br>
            <a:r>
              <a:rPr lang="es-ES"/>
              <a:t>LOREM IPSUM</a:t>
            </a:r>
            <a:endParaRPr lang="es-MX"/>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29/02/2024</a:t>
            </a:fld>
            <a:endParaRPr lang="es-MX" dirty="0"/>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dirty="0"/>
          </a:p>
        </p:txBody>
      </p:sp>
      <p:sp>
        <p:nvSpPr>
          <p:cNvPr id="7" name="Rectángulo 6">
            <a:extLst>
              <a:ext uri="{FF2B5EF4-FFF2-40B4-BE49-F238E27FC236}">
                <a16:creationId xmlns:a16="http://schemas.microsoft.com/office/drawing/2014/main" id="{1A47F022-B5EF-AEB6-3BA2-AA465FDD9B3D}"/>
              </a:ext>
            </a:extLst>
          </p:cNvPr>
          <p:cNvSpPr/>
          <p:nvPr userDrawn="1"/>
        </p:nvSpPr>
        <p:spPr>
          <a:xfrm>
            <a:off x="0" y="0"/>
            <a:ext cx="228600" cy="1600200"/>
          </a:xfrm>
          <a:prstGeom prst="rect">
            <a:avLst/>
          </a:prstGeom>
          <a:solidFill>
            <a:srgbClr val="245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2338441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245C4F"/>
                </a:solidFill>
                <a:latin typeface="Montserrat SemiBold" panose="00000700000000000000" pitchFamily="2" charset="0"/>
              </a:defRPr>
            </a:lvl1pPr>
          </a:lstStyle>
          <a:p>
            <a:r>
              <a:rPr lang="es-ES"/>
              <a:t>LOREM IPSUM</a:t>
            </a:r>
            <a:endParaRPr lang="es-MX"/>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29/02/2024</a:t>
            </a:fld>
            <a:endParaRPr lang="es-MX" dirty="0"/>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343802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245C4F"/>
                </a:solidFill>
                <a:latin typeface="Montserrat SemiBold" pitchFamily="2" charset="77"/>
              </a:defRPr>
            </a:lvl1pPr>
          </a:lstStyle>
          <a:p>
            <a:r>
              <a:rPr lang="es-ES"/>
              <a:t>HAGA CLIC PARA MODIFICAR EL ESTILO DE TÍTULO DEL PATRÓN</a:t>
            </a:r>
            <a:endParaRPr lang="es-MX"/>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29/02/2024</a:t>
            </a:fld>
            <a:endParaRPr lang="es-MX" dirty="0"/>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dirty="0"/>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273308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245C4F"/>
                </a:solidFill>
                <a:latin typeface="Montserrat SemiBold" pitchFamily="2" charset="77"/>
              </a:defRPr>
            </a:lvl1pPr>
          </a:lstStyle>
          <a:p>
            <a:endParaRPr lang="es-MX"/>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29/02/2024</a:t>
            </a:fld>
            <a:endParaRPr lang="es-MX" dirty="0"/>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dirty="0"/>
          </a:p>
        </p:txBody>
      </p:sp>
    </p:spTree>
    <p:extLst>
      <p:ext uri="{BB962C8B-B14F-4D97-AF65-F5344CB8AC3E}">
        <p14:creationId xmlns:p14="http://schemas.microsoft.com/office/powerpoint/2010/main" val="1610021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29/02/2024</a:t>
            </a:fld>
            <a:endParaRPr lang="es-MX" dirty="0"/>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dirty="0"/>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50" r:id="rId4"/>
    <p:sldLayoutId id="2147483666" r:id="rId5"/>
    <p:sldLayoutId id="2147483667" r:id="rId6"/>
    <p:sldLayoutId id="2147483668" r:id="rId7"/>
    <p:sldLayoutId id="2147483663" r:id="rId8"/>
    <p:sldLayoutId id="2147483653" r:id="rId9"/>
    <p:sldLayoutId id="2147483652" r:id="rId10"/>
    <p:sldLayoutId id="2147483656" r:id="rId11"/>
    <p:sldLayoutId id="2147483673" r:id="rId12"/>
    <p:sldLayoutId id="2147483674" r:id="rId13"/>
    <p:sldLayoutId id="2147483675"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4.png"/><Relationship Id="rId7"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puntogenero.inmujeres.gob.mx/capacitate.html"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puntogenero.inmujeres.gob.mx/recedu.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324EC-EFF2-D249-8A37-663A98844177}"/>
              </a:ext>
            </a:extLst>
          </p:cNvPr>
          <p:cNvSpPr>
            <a:spLocks noGrp="1"/>
          </p:cNvSpPr>
          <p:nvPr>
            <p:ph type="title"/>
          </p:nvPr>
        </p:nvSpPr>
        <p:spPr>
          <a:xfrm>
            <a:off x="4358822" y="1114129"/>
            <a:ext cx="6753860" cy="3276282"/>
          </a:xfrm>
        </p:spPr>
        <p:txBody>
          <a:bodyPr/>
          <a:lstStyle/>
          <a:p>
            <a:r>
              <a:rPr lang="es-MX" dirty="0">
                <a:latin typeface="Montserrat ExtraBold" pitchFamily="2" charset="0"/>
              </a:rPr>
              <a:t>Reflexiones conmemorativas por el Día internacional</a:t>
            </a:r>
            <a:br>
              <a:rPr lang="es-MX" dirty="0">
                <a:latin typeface="Montserrat ExtraBold" pitchFamily="2" charset="0"/>
              </a:rPr>
            </a:br>
            <a:r>
              <a:rPr lang="es-MX" dirty="0">
                <a:latin typeface="Montserrat ExtraBold" pitchFamily="2" charset="0"/>
              </a:rPr>
              <a:t>de las Mujeres</a:t>
            </a:r>
          </a:p>
        </p:txBody>
      </p:sp>
      <p:sp>
        <p:nvSpPr>
          <p:cNvPr id="5" name="Marcador de contenido 2">
            <a:extLst>
              <a:ext uri="{FF2B5EF4-FFF2-40B4-BE49-F238E27FC236}">
                <a16:creationId xmlns:a16="http://schemas.microsoft.com/office/drawing/2014/main" id="{2D8BE8DA-B26E-BE4B-84E2-191B01D27E00}"/>
              </a:ext>
            </a:extLst>
          </p:cNvPr>
          <p:cNvSpPr txBox="1">
            <a:spLocks/>
          </p:cNvSpPr>
          <p:nvPr/>
        </p:nvSpPr>
        <p:spPr>
          <a:xfrm>
            <a:off x="4238172" y="3775312"/>
            <a:ext cx="6995160" cy="1137921"/>
          </a:xfrm>
          <a:prstGeom prst="rect">
            <a:avLst/>
          </a:prstGeom>
        </p:spPr>
        <p:txBody>
          <a:bodyPr>
            <a:normAutofit/>
          </a:bodyPr>
          <a:lstStyle>
            <a:lvl1pPr marL="0" indent="0" algn="ctr" defTabSz="914377" rtl="0" eaLnBrk="1" latinLnBrk="0" hangingPunct="1">
              <a:lnSpc>
                <a:spcPct val="90000"/>
              </a:lnSpc>
              <a:spcBef>
                <a:spcPts val="1000"/>
              </a:spcBef>
              <a:buFont typeface="Arial" panose="020B0604020202020204" pitchFamily="34" charset="0"/>
              <a:buNone/>
              <a:defRPr sz="2400" b="0" i="0" kern="1200">
                <a:solidFill>
                  <a:srgbClr val="BC945A"/>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b="1" dirty="0"/>
              <a:t>8 DE MARZO</a:t>
            </a:r>
          </a:p>
        </p:txBody>
      </p:sp>
      <p:pic>
        <p:nvPicPr>
          <p:cNvPr id="4" name="Imagen 3">
            <a:extLst>
              <a:ext uri="{FF2B5EF4-FFF2-40B4-BE49-F238E27FC236}">
                <a16:creationId xmlns:a16="http://schemas.microsoft.com/office/drawing/2014/main" id="{9920B7FF-4959-5EBF-96B8-DBBDC94ADFF6}"/>
              </a:ext>
            </a:extLst>
          </p:cNvPr>
          <p:cNvPicPr>
            <a:picLocks noChangeAspect="1"/>
          </p:cNvPicPr>
          <p:nvPr/>
        </p:nvPicPr>
        <p:blipFill>
          <a:blip r:embed="rId2"/>
          <a:srcRect/>
          <a:stretch/>
        </p:blipFill>
        <p:spPr>
          <a:xfrm>
            <a:off x="13788" y="13788"/>
            <a:ext cx="3657600" cy="6826312"/>
          </a:xfrm>
          <a:prstGeom prst="rect">
            <a:avLst/>
          </a:prstGeom>
        </p:spPr>
      </p:pic>
    </p:spTree>
    <p:extLst>
      <p:ext uri="{BB962C8B-B14F-4D97-AF65-F5344CB8AC3E}">
        <p14:creationId xmlns:p14="http://schemas.microsoft.com/office/powerpoint/2010/main" val="2943672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2">
            <a:extLst>
              <a:ext uri="{FF2B5EF4-FFF2-40B4-BE49-F238E27FC236}">
                <a16:creationId xmlns:a16="http://schemas.microsoft.com/office/drawing/2014/main" id="{619774BC-8755-EE2A-FB40-BDAEA847E0FE}"/>
              </a:ext>
            </a:extLst>
          </p:cNvPr>
          <p:cNvSpPr txBox="1">
            <a:spLocks/>
          </p:cNvSpPr>
          <p:nvPr/>
        </p:nvSpPr>
        <p:spPr>
          <a:xfrm>
            <a:off x="4208413" y="2459105"/>
            <a:ext cx="7487368" cy="2465777"/>
          </a:xfr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200" dirty="0">
                <a:latin typeface="Montserrat" pitchFamily="2" charset="0"/>
              </a:rPr>
              <a:t>En 2023, la Cámara de Diputados de México estuvo compuesta por 50,8% de hombres y 49,2% de mujeres. Esta es la primera vez que el Congreso mexicano tiene paridad de género. </a:t>
            </a:r>
          </a:p>
          <a:p>
            <a:endParaRPr lang="es-MX" sz="2200" dirty="0">
              <a:latin typeface="Montserrat" pitchFamily="2" charset="0"/>
            </a:endParaRPr>
          </a:p>
          <a:p>
            <a:endParaRPr lang="es-MX" sz="1100" dirty="0">
              <a:solidFill>
                <a:srgbClr val="202124"/>
              </a:solidFill>
              <a:latin typeface="Google Sans"/>
            </a:endParaRPr>
          </a:p>
        </p:txBody>
      </p:sp>
      <p:pic>
        <p:nvPicPr>
          <p:cNvPr id="10" name="Imagen 9" descr="Un dibujo de un muñeco de peluche&#10;&#10;Descripción generada automáticamente con confianza baja">
            <a:extLst>
              <a:ext uri="{FF2B5EF4-FFF2-40B4-BE49-F238E27FC236}">
                <a16:creationId xmlns:a16="http://schemas.microsoft.com/office/drawing/2014/main" id="{8D16501F-0FE7-831E-7B7B-F6705248A4FB}"/>
              </a:ext>
            </a:extLst>
          </p:cNvPr>
          <p:cNvPicPr>
            <a:picLocks noChangeAspect="1"/>
          </p:cNvPicPr>
          <p:nvPr/>
        </p:nvPicPr>
        <p:blipFill>
          <a:blip r:embed="rId3"/>
          <a:stretch>
            <a:fillRect/>
          </a:stretch>
        </p:blipFill>
        <p:spPr>
          <a:xfrm>
            <a:off x="330040" y="2114849"/>
            <a:ext cx="3397118" cy="2116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ítulo 1">
            <a:extLst>
              <a:ext uri="{FF2B5EF4-FFF2-40B4-BE49-F238E27FC236}">
                <a16:creationId xmlns:a16="http://schemas.microsoft.com/office/drawing/2014/main" id="{15777D10-339C-6BC3-799D-2E87E333E445}"/>
              </a:ext>
            </a:extLst>
          </p:cNvPr>
          <p:cNvSpPr txBox="1">
            <a:spLocks/>
          </p:cNvSpPr>
          <p:nvPr/>
        </p:nvSpPr>
        <p:spPr>
          <a:xfrm>
            <a:off x="330040" y="409386"/>
            <a:ext cx="9567787" cy="575720"/>
          </a:xfrm>
          <a:prstGeom prst="rect">
            <a:avLst/>
          </a:prstGeom>
        </p:spPr>
        <p:txBody>
          <a:bodyPr lIns="91438" tIns="45719" rIns="91438" bIns="45719" anchor="b">
            <a:no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Se han expandido las oportunidades y abonado a los resultados</a:t>
            </a:r>
            <a:endParaRPr lang="es-MX" sz="3200" b="1" i="0" u="none" strike="noStrike" kern="1200" cap="none" spc="0" normalizeH="0" baseline="0" noProof="0" dirty="0">
              <a:ln>
                <a:noFill/>
              </a:ln>
              <a:solidFill>
                <a:srgbClr val="245C4F"/>
              </a:solidFill>
              <a:effectLst/>
              <a:uLnTx/>
              <a:uFillTx/>
              <a:latin typeface="Montserrat"/>
            </a:endParaRPr>
          </a:p>
        </p:txBody>
      </p:sp>
    </p:spTree>
    <p:extLst>
      <p:ext uri="{BB962C8B-B14F-4D97-AF65-F5344CB8AC3E}">
        <p14:creationId xmlns:p14="http://schemas.microsoft.com/office/powerpoint/2010/main" val="3044094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FE5508D5-98FF-4DD5-BA94-D9E1CCEF858D}"/>
              </a:ext>
            </a:extLst>
          </p:cNvPr>
          <p:cNvSpPr>
            <a:spLocks noGrp="1"/>
          </p:cNvSpPr>
          <p:nvPr>
            <p:ph type="body" sz="quarter" idx="4294967295"/>
          </p:nvPr>
        </p:nvSpPr>
        <p:spPr>
          <a:xfrm>
            <a:off x="338068" y="1109450"/>
            <a:ext cx="11648242" cy="2387450"/>
          </a:xfrm>
        </p:spPr>
        <p:txBody>
          <a:bodyPr lIns="91440" tIns="45720" rIns="91440" bIns="45720" anchor="t">
            <a:normAutofit fontScale="92500" lnSpcReduction="10000"/>
          </a:bodyPr>
          <a:lstStyle/>
          <a:p>
            <a:pPr marL="0" indent="0">
              <a:buNone/>
            </a:pPr>
            <a:r>
              <a:rPr lang="es-MX" sz="2400" b="1" dirty="0">
                <a:solidFill>
                  <a:srgbClr val="202124"/>
                </a:solidFill>
                <a:latin typeface="Montserrat"/>
                <a:cs typeface="Calibri"/>
              </a:rPr>
              <a:t>Incorporación al mercado laboral</a:t>
            </a:r>
          </a:p>
          <a:p>
            <a:pPr marL="0" indent="0">
              <a:buNone/>
            </a:pPr>
            <a:r>
              <a:rPr lang="es-MX" sz="2200" dirty="0">
                <a:solidFill>
                  <a:srgbClr val="202124"/>
                </a:solidFill>
                <a:latin typeface="Montserrat"/>
                <a:ea typeface="+mn-lt"/>
                <a:cs typeface="+mn-lt"/>
              </a:rPr>
              <a:t>Según la Encuesta Nacional de Ocupación y Empleo (ENOE), para el primer trimestre de 2023:</a:t>
            </a:r>
            <a:endParaRPr lang="es-MX" dirty="0">
              <a:solidFill>
                <a:srgbClr val="000000"/>
              </a:solidFill>
              <a:latin typeface="Calibri" panose="020F0502020204030204"/>
              <a:ea typeface="+mn-lt"/>
              <a:cs typeface="+mn-lt"/>
            </a:endParaRPr>
          </a:p>
          <a:p>
            <a:pPr marL="227965" indent="-227965">
              <a:buFont typeface="Calibri" panose="020B0604020202020204" pitchFamily="34" charset="0"/>
              <a:buChar char="-"/>
            </a:pPr>
            <a:r>
              <a:rPr lang="es-MX" sz="2200" dirty="0">
                <a:solidFill>
                  <a:srgbClr val="202124"/>
                </a:solidFill>
                <a:latin typeface="Montserrat"/>
                <a:ea typeface="+mn-lt"/>
                <a:cs typeface="+mn-lt"/>
              </a:rPr>
              <a:t>La tasa de participación económica de las mujeres de 15 años y más es de 45.9%</a:t>
            </a:r>
          </a:p>
          <a:p>
            <a:pPr marL="227965" indent="-227965">
              <a:buFont typeface="Calibri" panose="020B0604020202020204" pitchFamily="34" charset="0"/>
              <a:buChar char="-"/>
            </a:pPr>
            <a:r>
              <a:rPr lang="es-MX" sz="2200" dirty="0">
                <a:solidFill>
                  <a:srgbClr val="202124"/>
                </a:solidFill>
                <a:latin typeface="Montserrat"/>
                <a:ea typeface="+mn-lt"/>
                <a:cs typeface="+mn-lt"/>
              </a:rPr>
              <a:t>Del total de las mujeres ocupadas, 67.1% son trabajadoras asalariadas, 22.6% trabajan por cuenta propia, 5.7% son trabajadoras sin pago, 2.9% son empleadoras, aunque 1.7% son trabajadoras subordinadas que reciben percepciones no salariales.</a:t>
            </a:r>
          </a:p>
          <a:p>
            <a:pPr marL="227965" indent="-227965">
              <a:buFont typeface="Calibri" panose="020B0604020202020204" pitchFamily="34" charset="0"/>
              <a:buChar char="-"/>
            </a:pPr>
            <a:endParaRPr lang="es-MX" sz="2200" dirty="0">
              <a:solidFill>
                <a:srgbClr val="202124"/>
              </a:solidFill>
              <a:latin typeface="Montserrat" pitchFamily="2" charset="0"/>
              <a:cs typeface="Calibri"/>
            </a:endParaRPr>
          </a:p>
        </p:txBody>
      </p:sp>
      <p:sp>
        <p:nvSpPr>
          <p:cNvPr id="4" name="Marcador de texto 2">
            <a:extLst>
              <a:ext uri="{FF2B5EF4-FFF2-40B4-BE49-F238E27FC236}">
                <a16:creationId xmlns:a16="http://schemas.microsoft.com/office/drawing/2014/main" id="{F37C04D1-63BC-1397-90D6-60519DF284D1}"/>
              </a:ext>
            </a:extLst>
          </p:cNvPr>
          <p:cNvSpPr txBox="1">
            <a:spLocks/>
          </p:cNvSpPr>
          <p:nvPr/>
        </p:nvSpPr>
        <p:spPr>
          <a:xfrm>
            <a:off x="547976" y="3734755"/>
            <a:ext cx="11648242" cy="2387450"/>
          </a:xfrm>
        </p:spPr>
        <p:txBody>
          <a:bodyPr lIns="91440" tIns="45720" rIns="91440" bIns="45720" anchor="t">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200" b="1" dirty="0">
                <a:solidFill>
                  <a:srgbClr val="202124"/>
                </a:solidFill>
                <a:latin typeface="Montserrat"/>
                <a:cs typeface="Calibri"/>
              </a:rPr>
              <a:t>Reconocimiento del </a:t>
            </a:r>
            <a:r>
              <a:rPr lang="es-MX" sz="2200" b="1" dirty="0">
                <a:solidFill>
                  <a:srgbClr val="202124"/>
                </a:solidFill>
                <a:latin typeface="Montserrat"/>
                <a:ea typeface="+mn-lt"/>
                <a:cs typeface="+mn-lt"/>
              </a:rPr>
              <a:t>valor económico del trabajo no remunerado de los hogares</a:t>
            </a:r>
            <a:endParaRPr lang="es-ES" dirty="0">
              <a:latin typeface="Calibri"/>
              <a:ea typeface="+mn-lt"/>
              <a:cs typeface="+mn-lt"/>
            </a:endParaRPr>
          </a:p>
          <a:p>
            <a:pPr marL="0" indent="0">
              <a:buNone/>
            </a:pPr>
            <a:r>
              <a:rPr lang="es-MX" sz="2200" dirty="0">
                <a:solidFill>
                  <a:srgbClr val="202124"/>
                </a:solidFill>
                <a:latin typeface="Montserrat"/>
                <a:ea typeface="+mn-lt"/>
                <a:cs typeface="+mn-lt"/>
              </a:rPr>
              <a:t>De acuerdo con la Cuenta Satélite del Trabajo no Remunerado de los Hogares de México</a:t>
            </a:r>
            <a:endParaRPr lang="es-MX" sz="2200" dirty="0">
              <a:solidFill>
                <a:srgbClr val="202124"/>
              </a:solidFill>
              <a:latin typeface="Montserrat" pitchFamily="2" charset="0"/>
              <a:cs typeface="Calibri"/>
            </a:endParaRPr>
          </a:p>
          <a:p>
            <a:pPr marL="227965" indent="-227965">
              <a:buFont typeface="Calibri" panose="020B0604020202020204" pitchFamily="34" charset="0"/>
              <a:buChar char="-"/>
            </a:pPr>
            <a:r>
              <a:rPr lang="es-MX" sz="2200" dirty="0">
                <a:solidFill>
                  <a:srgbClr val="202124"/>
                </a:solidFill>
                <a:latin typeface="Montserrat"/>
                <a:ea typeface="+mn-lt"/>
                <a:cs typeface="+mn-lt"/>
              </a:rPr>
              <a:t>En 2020, el valor económico del trabajo no remunerado </a:t>
            </a:r>
            <a:endParaRPr lang="es-MX" sz="2200" dirty="0">
              <a:solidFill>
                <a:srgbClr val="202124"/>
              </a:solidFill>
              <a:latin typeface="Montserrat" pitchFamily="2" charset="0"/>
              <a:ea typeface="+mn-lt"/>
              <a:cs typeface="+mn-lt"/>
            </a:endParaRPr>
          </a:p>
          <a:p>
            <a:pPr marL="0" indent="0">
              <a:buNone/>
            </a:pPr>
            <a:r>
              <a:rPr lang="es-MX" sz="2200" dirty="0">
                <a:solidFill>
                  <a:srgbClr val="202124"/>
                </a:solidFill>
                <a:latin typeface="Montserrat"/>
                <a:ea typeface="+mn-lt"/>
                <a:cs typeface="+mn-lt"/>
              </a:rPr>
              <a:t>en labores domésticas y de cuidados realizadas por las </a:t>
            </a:r>
            <a:endParaRPr lang="es-MX" sz="2200" dirty="0">
              <a:solidFill>
                <a:srgbClr val="202124"/>
              </a:solidFill>
              <a:latin typeface="Montserrat" pitchFamily="2" charset="0"/>
              <a:ea typeface="+mn-lt"/>
              <a:cs typeface="+mn-lt"/>
            </a:endParaRPr>
          </a:p>
          <a:p>
            <a:pPr marL="0" indent="0">
              <a:buNone/>
            </a:pPr>
            <a:r>
              <a:rPr lang="es-MX" sz="2200" dirty="0">
                <a:solidFill>
                  <a:srgbClr val="202124"/>
                </a:solidFill>
                <a:latin typeface="Montserrat"/>
                <a:ea typeface="+mn-lt"/>
                <a:cs typeface="+mn-lt"/>
              </a:rPr>
              <a:t>mujeres representó el 20.2%  del Producto Interno Bruto </a:t>
            </a:r>
            <a:endParaRPr lang="es-MX" sz="2200" dirty="0">
              <a:solidFill>
                <a:srgbClr val="202124"/>
              </a:solidFill>
              <a:latin typeface="Montserrat" pitchFamily="2" charset="0"/>
              <a:cs typeface="Calibri"/>
            </a:endParaRPr>
          </a:p>
        </p:txBody>
      </p:sp>
      <p:pic>
        <p:nvPicPr>
          <p:cNvPr id="9" name="Imagen 8" descr="Cómo crear oportunidades laborales para las mujeres en Latinoamérica?">
            <a:extLst>
              <a:ext uri="{FF2B5EF4-FFF2-40B4-BE49-F238E27FC236}">
                <a16:creationId xmlns:a16="http://schemas.microsoft.com/office/drawing/2014/main" id="{ED796CB9-65BB-A7C3-3243-D12CD69A8475}"/>
              </a:ext>
            </a:extLst>
          </p:cNvPr>
          <p:cNvPicPr>
            <a:picLocks noChangeAspect="1"/>
          </p:cNvPicPr>
          <p:nvPr/>
        </p:nvPicPr>
        <p:blipFill>
          <a:blip r:embed="rId3"/>
          <a:stretch>
            <a:fillRect/>
          </a:stretch>
        </p:blipFill>
        <p:spPr>
          <a:xfrm>
            <a:off x="9218853" y="4517906"/>
            <a:ext cx="2970182" cy="2221661"/>
          </a:xfrm>
          <a:prstGeom prst="rect">
            <a:avLst/>
          </a:prstGeom>
        </p:spPr>
      </p:pic>
      <p:sp>
        <p:nvSpPr>
          <p:cNvPr id="13" name="Título 1">
            <a:extLst>
              <a:ext uri="{FF2B5EF4-FFF2-40B4-BE49-F238E27FC236}">
                <a16:creationId xmlns:a16="http://schemas.microsoft.com/office/drawing/2014/main" id="{2C4D01D3-0E55-B32D-194C-742951A6B81D}"/>
              </a:ext>
            </a:extLst>
          </p:cNvPr>
          <p:cNvSpPr txBox="1">
            <a:spLocks/>
          </p:cNvSpPr>
          <p:nvPr/>
        </p:nvSpPr>
        <p:spPr>
          <a:xfrm>
            <a:off x="330040" y="409386"/>
            <a:ext cx="9567787" cy="575720"/>
          </a:xfrm>
          <a:prstGeom prst="rect">
            <a:avLst/>
          </a:prstGeom>
        </p:spPr>
        <p:txBody>
          <a:bodyPr lIns="91438" tIns="45719" rIns="91438" bIns="45719" anchor="b">
            <a:no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Se han expandido las oportunidades y abonado a los resultados</a:t>
            </a:r>
            <a:endParaRPr lang="es-MX" sz="3200" b="1" i="0" u="none" strike="noStrike" kern="1200" cap="none" spc="0" normalizeH="0" baseline="0" noProof="0" dirty="0">
              <a:ln>
                <a:noFill/>
              </a:ln>
              <a:solidFill>
                <a:srgbClr val="245C4F"/>
              </a:solidFill>
              <a:effectLst/>
              <a:uLnTx/>
              <a:uFillTx/>
              <a:latin typeface="Montserrat"/>
            </a:endParaRPr>
          </a:p>
        </p:txBody>
      </p:sp>
    </p:spTree>
    <p:extLst>
      <p:ext uri="{BB962C8B-B14F-4D97-AF65-F5344CB8AC3E}">
        <p14:creationId xmlns:p14="http://schemas.microsoft.com/office/powerpoint/2010/main" val="470220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0355A-69C5-D352-F351-E458100774FD}"/>
            </a:ext>
          </a:extLst>
        </p:cNvPr>
        <p:cNvGrpSpPr/>
        <p:nvPr/>
      </p:nvGrpSpPr>
      <p:grpSpPr>
        <a:xfrm>
          <a:off x="0" y="0"/>
          <a:ext cx="0" cy="0"/>
          <a:chOff x="0" y="0"/>
          <a:chExt cx="0" cy="0"/>
        </a:xfrm>
      </p:grpSpPr>
      <p:sp>
        <p:nvSpPr>
          <p:cNvPr id="19" name="Marcador de contenido 2">
            <a:extLst>
              <a:ext uri="{FF2B5EF4-FFF2-40B4-BE49-F238E27FC236}">
                <a16:creationId xmlns:a16="http://schemas.microsoft.com/office/drawing/2014/main" id="{01BEDB42-2DAA-D6AB-969B-178A5EC6AA0A}"/>
              </a:ext>
            </a:extLst>
          </p:cNvPr>
          <p:cNvSpPr>
            <a:spLocks noGrp="1"/>
          </p:cNvSpPr>
          <p:nvPr>
            <p:ph type="title" idx="4294967295"/>
          </p:nvPr>
        </p:nvSpPr>
        <p:spPr>
          <a:xfrm>
            <a:off x="3938588" y="903288"/>
            <a:ext cx="8253412" cy="5181600"/>
          </a:xfrm>
          <a:solidFill>
            <a:srgbClr val="2F4636"/>
          </a:solidFill>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s-MX" sz="4298" b="1" dirty="0">
                <a:solidFill>
                  <a:schemeClr val="bg1"/>
                </a:solidFill>
                <a:latin typeface="MonserratT"/>
              </a:rPr>
              <a:t>¿ Se festeja o se conmemora?</a:t>
            </a:r>
          </a:p>
        </p:txBody>
      </p:sp>
      <p:sp>
        <p:nvSpPr>
          <p:cNvPr id="5" name="CuadroTexto 4">
            <a:extLst>
              <a:ext uri="{FF2B5EF4-FFF2-40B4-BE49-F238E27FC236}">
                <a16:creationId xmlns:a16="http://schemas.microsoft.com/office/drawing/2014/main" id="{ACE9090A-E532-C0AF-8449-19DD595FB230}"/>
              </a:ext>
            </a:extLst>
          </p:cNvPr>
          <p:cNvSpPr txBox="1"/>
          <p:nvPr/>
        </p:nvSpPr>
        <p:spPr>
          <a:xfrm>
            <a:off x="933450" y="1357568"/>
            <a:ext cx="9982200" cy="2308324"/>
          </a:xfrm>
          <a:prstGeom prst="rect">
            <a:avLst/>
          </a:prstGeom>
          <a:noFill/>
        </p:spPr>
        <p:txBody>
          <a:bodyPr wrap="square" lIns="91440" tIns="45720" rIns="91440" bIns="45720" anchor="t">
            <a:spAutoFit/>
          </a:bodyPr>
          <a:lstStyle/>
          <a:p>
            <a:pPr algn="ctr">
              <a:lnSpc>
                <a:spcPct val="90000"/>
              </a:lnSpc>
              <a:spcBef>
                <a:spcPct val="0"/>
              </a:spcBef>
              <a:defRPr/>
            </a:pPr>
            <a:r>
              <a:rPr lang="es-MX" sz="4000" b="1" dirty="0">
                <a:solidFill>
                  <a:srgbClr val="245C4F"/>
                </a:solidFill>
                <a:latin typeface="Montserrat"/>
                <a:ea typeface="+mj-ea"/>
                <a:cs typeface="+mj-cs"/>
              </a:rPr>
              <a:t>No obstante,</a:t>
            </a:r>
            <a:r>
              <a:rPr kumimoji="0" lang="es-MX" sz="4000" b="1" i="0" u="none" strike="noStrike" kern="1200" cap="none" spc="0" normalizeH="0" baseline="0" noProof="0" dirty="0">
                <a:ln>
                  <a:noFill/>
                </a:ln>
                <a:solidFill>
                  <a:srgbClr val="245C4F"/>
                </a:solidFill>
                <a:effectLst/>
                <a:uLnTx/>
                <a:uFillTx/>
                <a:latin typeface="Montserrat"/>
                <a:ea typeface="+mj-ea"/>
                <a:cs typeface="+mj-cs"/>
              </a:rPr>
              <a:t> existen </a:t>
            </a:r>
            <a:r>
              <a:rPr lang="es-MX" sz="4000" b="1" dirty="0">
                <a:solidFill>
                  <a:srgbClr val="245C4F"/>
                </a:solidFill>
                <a:latin typeface="Montserrat"/>
                <a:ea typeface="+mj-ea"/>
                <a:cs typeface="+mj-cs"/>
              </a:rPr>
              <a:t>aún brechas de desigualdad, </a:t>
            </a:r>
            <a:r>
              <a:rPr kumimoji="0" lang="es-MX" sz="4000" b="1" i="0" u="none" strike="noStrike" kern="1200" cap="none" spc="0" normalizeH="0" baseline="0" noProof="0" dirty="0">
                <a:ln>
                  <a:noFill/>
                </a:ln>
                <a:solidFill>
                  <a:srgbClr val="245C4F"/>
                </a:solidFill>
                <a:effectLst/>
                <a:uLnTx/>
                <a:uFillTx/>
                <a:latin typeface="Montserrat"/>
                <a:ea typeface="+mj-ea"/>
                <a:cs typeface="+mj-cs"/>
              </a:rPr>
              <a:t>por eso las mujeres siguen en la lucha del reconocimiento de sus derechos</a:t>
            </a:r>
            <a:r>
              <a:rPr lang="es-MX" sz="4000" b="1" dirty="0">
                <a:solidFill>
                  <a:srgbClr val="245C4F"/>
                </a:solidFill>
                <a:latin typeface="Montserrat"/>
                <a:ea typeface="+mj-ea"/>
                <a:cs typeface="+mj-cs"/>
              </a:rPr>
              <a:t>.</a:t>
            </a:r>
            <a:endParaRPr kumimoji="0" lang="es-MX" sz="4000" b="1" i="0" u="none" strike="noStrike" kern="1200" cap="none" spc="0" normalizeH="0" baseline="0" noProof="0" dirty="0">
              <a:ln>
                <a:noFill/>
              </a:ln>
              <a:solidFill>
                <a:srgbClr val="245C4F"/>
              </a:solidFill>
              <a:effectLst/>
              <a:uLnTx/>
              <a:uFillTx/>
              <a:latin typeface="Montserrat"/>
              <a:ea typeface="+mj-ea"/>
              <a:cs typeface="+mj-cs"/>
            </a:endParaRPr>
          </a:p>
        </p:txBody>
      </p:sp>
    </p:spTree>
    <p:extLst>
      <p:ext uri="{BB962C8B-B14F-4D97-AF65-F5344CB8AC3E}">
        <p14:creationId xmlns:p14="http://schemas.microsoft.com/office/powerpoint/2010/main" val="2125872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4C988AC-5C0C-4808-899E-937762419A66}"/>
              </a:ext>
            </a:extLst>
          </p:cNvPr>
          <p:cNvSpPr/>
          <p:nvPr/>
        </p:nvSpPr>
        <p:spPr>
          <a:xfrm>
            <a:off x="6803366" y="1747276"/>
            <a:ext cx="3824020" cy="757127"/>
          </a:xfrm>
          <a:prstGeom prst="rect">
            <a:avLst/>
          </a:prstGeom>
          <a:solidFill>
            <a:srgbClr val="5C3A8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MX" sz="2400" b="1" dirty="0">
                <a:latin typeface="Montserrat" panose="00000500000000000000" pitchFamily="2" charset="0"/>
              </a:rPr>
              <a:t>Lenguaje sexista</a:t>
            </a:r>
          </a:p>
        </p:txBody>
      </p:sp>
      <p:sp>
        <p:nvSpPr>
          <p:cNvPr id="8" name="Rectángulo 7">
            <a:extLst>
              <a:ext uri="{FF2B5EF4-FFF2-40B4-BE49-F238E27FC236}">
                <a16:creationId xmlns:a16="http://schemas.microsoft.com/office/drawing/2014/main" id="{4F039F4D-DDF0-43F1-BEB1-F2C56D67C38C}"/>
              </a:ext>
            </a:extLst>
          </p:cNvPr>
          <p:cNvSpPr/>
          <p:nvPr/>
        </p:nvSpPr>
        <p:spPr>
          <a:xfrm>
            <a:off x="6199986" y="2500507"/>
            <a:ext cx="3992757" cy="825513"/>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400" b="1" dirty="0">
                <a:latin typeface="Montserrat" panose="00000500000000000000" pitchFamily="2" charset="0"/>
              </a:rPr>
              <a:t>Políticas públicas ciegas al género</a:t>
            </a:r>
          </a:p>
        </p:txBody>
      </p:sp>
      <p:sp>
        <p:nvSpPr>
          <p:cNvPr id="9" name="Rectángulo 8">
            <a:extLst>
              <a:ext uri="{FF2B5EF4-FFF2-40B4-BE49-F238E27FC236}">
                <a16:creationId xmlns:a16="http://schemas.microsoft.com/office/drawing/2014/main" id="{7688AA2A-4161-4D7B-AD4E-9D338EC20FFB}"/>
              </a:ext>
            </a:extLst>
          </p:cNvPr>
          <p:cNvSpPr/>
          <p:nvPr/>
        </p:nvSpPr>
        <p:spPr>
          <a:xfrm>
            <a:off x="5504821" y="3329128"/>
            <a:ext cx="4161487" cy="757127"/>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400" b="1" dirty="0">
                <a:latin typeface="Montserrat" panose="00000500000000000000" pitchFamily="2" charset="0"/>
              </a:rPr>
              <a:t>Violencia de género contra las mujeres</a:t>
            </a:r>
          </a:p>
        </p:txBody>
      </p:sp>
      <p:sp>
        <p:nvSpPr>
          <p:cNvPr id="10" name="Rectángulo 9">
            <a:extLst>
              <a:ext uri="{FF2B5EF4-FFF2-40B4-BE49-F238E27FC236}">
                <a16:creationId xmlns:a16="http://schemas.microsoft.com/office/drawing/2014/main" id="{2997EE8D-8DFD-45F7-A1C8-9D11F3F3E7E0}"/>
              </a:ext>
            </a:extLst>
          </p:cNvPr>
          <p:cNvSpPr/>
          <p:nvPr/>
        </p:nvSpPr>
        <p:spPr>
          <a:xfrm>
            <a:off x="4999903" y="4086255"/>
            <a:ext cx="4161487" cy="825513"/>
          </a:xfrm>
          <a:prstGeom prst="rect">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400" b="1" dirty="0">
                <a:latin typeface="Montserrat" panose="00000500000000000000" pitchFamily="2" charset="0"/>
              </a:rPr>
              <a:t>Leyes sexistas </a:t>
            </a:r>
          </a:p>
        </p:txBody>
      </p:sp>
      <p:sp>
        <p:nvSpPr>
          <p:cNvPr id="11" name="Rectángulo 10">
            <a:extLst>
              <a:ext uri="{FF2B5EF4-FFF2-40B4-BE49-F238E27FC236}">
                <a16:creationId xmlns:a16="http://schemas.microsoft.com/office/drawing/2014/main" id="{5E0986C0-8426-4AA1-AA51-028382DCD7E1}"/>
              </a:ext>
            </a:extLst>
          </p:cNvPr>
          <p:cNvSpPr/>
          <p:nvPr/>
        </p:nvSpPr>
        <p:spPr>
          <a:xfrm>
            <a:off x="4406970" y="4883046"/>
            <a:ext cx="4201725" cy="825513"/>
          </a:xfrm>
          <a:prstGeom prst="rect">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400" b="1" dirty="0">
                <a:latin typeface="Montserrat" panose="00000500000000000000" pitchFamily="2" charset="0"/>
              </a:rPr>
              <a:t>Estereotipos de género </a:t>
            </a:r>
          </a:p>
        </p:txBody>
      </p:sp>
      <p:sp>
        <p:nvSpPr>
          <p:cNvPr id="12" name="Rectángulo 11">
            <a:extLst>
              <a:ext uri="{FF2B5EF4-FFF2-40B4-BE49-F238E27FC236}">
                <a16:creationId xmlns:a16="http://schemas.microsoft.com/office/drawing/2014/main" id="{B8D46170-25FE-4587-8DDF-1A36DFDCD1F6}"/>
              </a:ext>
            </a:extLst>
          </p:cNvPr>
          <p:cNvSpPr/>
          <p:nvPr/>
        </p:nvSpPr>
        <p:spPr>
          <a:xfrm>
            <a:off x="3761780" y="5668895"/>
            <a:ext cx="4201725" cy="82551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400" b="1" dirty="0">
                <a:latin typeface="Montserrat" panose="00000500000000000000" pitchFamily="2" charset="0"/>
              </a:rPr>
              <a:t>División sexual del trabajo</a:t>
            </a:r>
          </a:p>
        </p:txBody>
      </p:sp>
      <p:sp>
        <p:nvSpPr>
          <p:cNvPr id="14" name="Título 1">
            <a:extLst>
              <a:ext uri="{FF2B5EF4-FFF2-40B4-BE49-F238E27FC236}">
                <a16:creationId xmlns:a16="http://schemas.microsoft.com/office/drawing/2014/main" id="{C9F27823-F54B-42D1-A24C-C8CC47BE1D15}"/>
              </a:ext>
            </a:extLst>
          </p:cNvPr>
          <p:cNvSpPr txBox="1">
            <a:spLocks/>
          </p:cNvSpPr>
          <p:nvPr/>
        </p:nvSpPr>
        <p:spPr>
          <a:xfrm>
            <a:off x="277516" y="185737"/>
            <a:ext cx="9746516" cy="94566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s-MX" sz="3200" b="1" i="0" u="none" strike="noStrike" kern="1200" cap="none" spc="0" normalizeH="0" baseline="0" noProof="0" dirty="0">
              <a:ln>
                <a:noFill/>
              </a:ln>
              <a:solidFill>
                <a:srgbClr val="245C4F"/>
              </a:solidFill>
              <a:effectLst/>
              <a:uLnTx/>
              <a:uFillTx/>
              <a:latin typeface="Montserrat" panose="00000500000000000000" pitchFamily="2" charset="0"/>
              <a:ea typeface="+mj-ea"/>
              <a:cs typeface="+mj-cs"/>
            </a:endParaRPr>
          </a:p>
        </p:txBody>
      </p:sp>
      <p:sp>
        <p:nvSpPr>
          <p:cNvPr id="2" name="Título 1">
            <a:extLst>
              <a:ext uri="{FF2B5EF4-FFF2-40B4-BE49-F238E27FC236}">
                <a16:creationId xmlns:a16="http://schemas.microsoft.com/office/drawing/2014/main" id="{93328E55-48D3-9D70-0A8E-7FAA4B20FA4A}"/>
              </a:ext>
            </a:extLst>
          </p:cNvPr>
          <p:cNvSpPr txBox="1">
            <a:spLocks/>
          </p:cNvSpPr>
          <p:nvPr/>
        </p:nvSpPr>
        <p:spPr>
          <a:xfrm>
            <a:off x="277516" y="403213"/>
            <a:ext cx="6718886" cy="945668"/>
          </a:xfrm>
          <a:prstGeom prst="rect">
            <a:avLst/>
          </a:prstGeom>
        </p:spPr>
        <p:txBody>
          <a:bodyPr lIns="91438" tIns="45719" rIns="91438" bIns="45719" anchor="b">
            <a:normAutofit fontScale="92500" lnSpcReduction="20000"/>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4000" dirty="0">
                <a:solidFill>
                  <a:srgbClr val="245C4F"/>
                </a:solidFill>
                <a:latin typeface="Montserrat SemiBold"/>
              </a:rPr>
              <a:t>Falta mucho para lograr la igualdad y se refleja en:</a:t>
            </a:r>
            <a:endParaRPr lang="es-ES" dirty="0">
              <a:ea typeface="+mj-ea"/>
              <a:cs typeface="+mj-cs"/>
            </a:endParaRPr>
          </a:p>
        </p:txBody>
      </p:sp>
    </p:spTree>
    <p:extLst>
      <p:ext uri="{BB962C8B-B14F-4D97-AF65-F5344CB8AC3E}">
        <p14:creationId xmlns:p14="http://schemas.microsoft.com/office/powerpoint/2010/main" val="426228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esquinas redondeadas 21">
            <a:extLst>
              <a:ext uri="{FF2B5EF4-FFF2-40B4-BE49-F238E27FC236}">
                <a16:creationId xmlns:a16="http://schemas.microsoft.com/office/drawing/2014/main" id="{A9F250C3-B901-4945-BF97-C9263298F51F}"/>
              </a:ext>
            </a:extLst>
          </p:cNvPr>
          <p:cNvSpPr/>
          <p:nvPr/>
        </p:nvSpPr>
        <p:spPr>
          <a:xfrm>
            <a:off x="1679492" y="6216489"/>
            <a:ext cx="5087938" cy="6415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900" b="1" dirty="0">
                <a:solidFill>
                  <a:schemeClr val="tx1">
                    <a:lumMod val="95000"/>
                    <a:lumOff val="5000"/>
                  </a:schemeClr>
                </a:solidFill>
                <a:latin typeface="Montserrat" panose="00000500000000000000" pitchFamily="2" charset="0"/>
              </a:rPr>
              <a:t>PEA: </a:t>
            </a:r>
            <a:r>
              <a:rPr lang="es-MX" sz="900" dirty="0">
                <a:solidFill>
                  <a:schemeClr val="tx1">
                    <a:lumMod val="95000"/>
                    <a:lumOff val="5000"/>
                  </a:schemeClr>
                </a:solidFill>
                <a:latin typeface="Montserrat" panose="00000500000000000000" pitchFamily="2" charset="0"/>
              </a:rPr>
              <a:t>Población Económicamente Activa.</a:t>
            </a:r>
          </a:p>
          <a:p>
            <a:r>
              <a:rPr lang="es-MX" sz="900" b="1" dirty="0">
                <a:solidFill>
                  <a:schemeClr val="tx1">
                    <a:lumMod val="95000"/>
                    <a:lumOff val="5000"/>
                  </a:schemeClr>
                </a:solidFill>
                <a:latin typeface="Montserrat" panose="00000500000000000000" pitchFamily="2" charset="0"/>
              </a:rPr>
              <a:t>Fuente: </a:t>
            </a:r>
            <a:r>
              <a:rPr lang="es-MX" sz="900" dirty="0">
                <a:solidFill>
                  <a:schemeClr val="tx1">
                    <a:lumMod val="95000"/>
                    <a:lumOff val="5000"/>
                  </a:schemeClr>
                </a:solidFill>
                <a:latin typeface="Montserrat" panose="00000500000000000000" pitchFamily="2" charset="0"/>
              </a:rPr>
              <a:t>Encuesta Nacional sobre Uso del Tiempo (ENUT) 2019</a:t>
            </a:r>
          </a:p>
        </p:txBody>
      </p:sp>
      <p:sp>
        <p:nvSpPr>
          <p:cNvPr id="23" name="Rectángulo 22">
            <a:extLst>
              <a:ext uri="{FF2B5EF4-FFF2-40B4-BE49-F238E27FC236}">
                <a16:creationId xmlns:a16="http://schemas.microsoft.com/office/drawing/2014/main" id="{9D723196-A6B8-4736-BCF5-2A470B678737}"/>
              </a:ext>
            </a:extLst>
          </p:cNvPr>
          <p:cNvSpPr/>
          <p:nvPr/>
        </p:nvSpPr>
        <p:spPr>
          <a:xfrm>
            <a:off x="521265" y="412621"/>
            <a:ext cx="4201725" cy="825513"/>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457200" indent="-457200" algn="ctr">
              <a:buAutoNum type="arabicPeriod"/>
              <a:defRPr/>
            </a:pPr>
            <a:r>
              <a:rPr lang="es-MX" sz="2400" b="1" dirty="0">
                <a:latin typeface="Montserrat"/>
              </a:rPr>
              <a:t>División sexual del trabajo</a:t>
            </a:r>
            <a:endParaRPr lang="es-ES" dirty="0"/>
          </a:p>
        </p:txBody>
      </p:sp>
      <p:pic>
        <p:nvPicPr>
          <p:cNvPr id="24" name="Marcador de contenido 3" descr="hombres y mujeres.jpg">
            <a:extLst>
              <a:ext uri="{FF2B5EF4-FFF2-40B4-BE49-F238E27FC236}">
                <a16:creationId xmlns:a16="http://schemas.microsoft.com/office/drawing/2014/main" id="{0C701D83-6D25-45F1-BADE-4DE93C7DC4C6}"/>
              </a:ext>
            </a:extLst>
          </p:cNvPr>
          <p:cNvPicPr>
            <a:picLocks noChangeAspect="1"/>
          </p:cNvPicPr>
          <p:nvPr/>
        </p:nvPicPr>
        <p:blipFill rotWithShape="1">
          <a:blip r:embed="rId3">
            <a:extLst>
              <a:ext uri="{28A0092B-C50C-407E-A947-70E740481C1C}">
                <a14:useLocalDpi xmlns:a14="http://schemas.microsoft.com/office/drawing/2010/main" val="0"/>
              </a:ext>
            </a:extLst>
          </a:blip>
          <a:srcRect l="-5753" r="1943"/>
          <a:stretch/>
        </p:blipFill>
        <p:spPr>
          <a:xfrm>
            <a:off x="248038" y="1902529"/>
            <a:ext cx="4963729" cy="3326575"/>
          </a:xfrm>
          <a:prstGeom prst="rect">
            <a:avLst/>
          </a:prstGeom>
        </p:spPr>
      </p:pic>
      <p:sp>
        <p:nvSpPr>
          <p:cNvPr id="2" name="CuadroTexto 1">
            <a:extLst>
              <a:ext uri="{FF2B5EF4-FFF2-40B4-BE49-F238E27FC236}">
                <a16:creationId xmlns:a16="http://schemas.microsoft.com/office/drawing/2014/main" id="{577D1E5B-A5A4-357C-10D2-5B004D259AD4}"/>
              </a:ext>
            </a:extLst>
          </p:cNvPr>
          <p:cNvSpPr txBox="1"/>
          <p:nvPr/>
        </p:nvSpPr>
        <p:spPr>
          <a:xfrm>
            <a:off x="5428890" y="828136"/>
            <a:ext cx="6610708"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000" dirty="0">
                <a:latin typeface="Montserrat"/>
              </a:rPr>
              <a:t>Se refiere a la manera en que cada sociedad organiza la distribución del trabajo entre los hombres y las mujeres, según los roles de género establecidos que se consideran apropiados para cada sexo.</a:t>
            </a:r>
          </a:p>
          <a:p>
            <a:endParaRPr lang="es-MX" sz="2000" dirty="0">
              <a:latin typeface="Montserrat"/>
            </a:endParaRPr>
          </a:p>
          <a:p>
            <a:r>
              <a:rPr lang="es-MX" sz="2000" dirty="0">
                <a:latin typeface="Montserrat"/>
              </a:rPr>
              <a:t>Bajo esta perspectiva se les asigna a los hombres el espacio público (trabajo productivo) y a las mujeres, el espacio privado (trabajo de reproducción). </a:t>
            </a:r>
          </a:p>
          <a:p>
            <a:endParaRPr lang="es-MX" sz="2000" dirty="0">
              <a:latin typeface="Montserrat"/>
            </a:endParaRPr>
          </a:p>
          <a:p>
            <a:r>
              <a:rPr lang="es-MX" sz="2000" dirty="0">
                <a:latin typeface="Montserrat"/>
              </a:rPr>
              <a:t>Esta organización se traduce en relaciones jerárquicas de poder y por lo tanto en desigualdad. </a:t>
            </a:r>
            <a:r>
              <a:rPr lang="es-MX" sz="1200" dirty="0">
                <a:solidFill>
                  <a:srgbClr val="4A4A4A"/>
                </a:solidFill>
                <a:ea typeface="+mn-lt"/>
                <a:cs typeface="+mn-lt"/>
              </a:rPr>
              <a:t> </a:t>
            </a:r>
            <a:endParaRPr lang="es-MX" sz="2000" dirty="0">
              <a:solidFill>
                <a:srgbClr val="000000"/>
              </a:solidFill>
              <a:latin typeface="Montserrat"/>
              <a:ea typeface="+mn-lt"/>
              <a:cs typeface="+mn-lt"/>
            </a:endParaRPr>
          </a:p>
          <a:p>
            <a:endParaRPr lang="es-MX" sz="2000" dirty="0">
              <a:solidFill>
                <a:srgbClr val="000000"/>
              </a:solidFill>
              <a:latin typeface="Montserrat"/>
              <a:ea typeface="+mn-lt"/>
              <a:cs typeface="+mn-lt"/>
            </a:endParaRPr>
          </a:p>
          <a:p>
            <a:r>
              <a:rPr lang="es-MX" sz="2000" dirty="0">
                <a:solidFill>
                  <a:srgbClr val="000000"/>
                </a:solidFill>
                <a:latin typeface="Montserrat"/>
                <a:ea typeface="+mn-lt"/>
                <a:cs typeface="+mn-lt"/>
              </a:rPr>
              <a:t>Aun</a:t>
            </a:r>
            <a:r>
              <a:rPr lang="es-MX" sz="2000" dirty="0">
                <a:latin typeface="Montserrat"/>
              </a:rPr>
              <a:t> incorporándose a actividades públicas,</a:t>
            </a:r>
            <a:br>
              <a:rPr lang="es-MX" sz="2000" dirty="0">
                <a:latin typeface="Montserrat"/>
              </a:rPr>
            </a:br>
            <a:r>
              <a:rPr lang="es-MX" sz="2000" dirty="0">
                <a:latin typeface="Montserrat"/>
              </a:rPr>
              <a:t>las mujeres siguen cargando con el trabajo</a:t>
            </a:r>
            <a:br>
              <a:rPr lang="es-MX" sz="2000" dirty="0">
                <a:latin typeface="Montserrat"/>
              </a:rPr>
            </a:br>
            <a:r>
              <a:rPr lang="es-MX" sz="2000" dirty="0">
                <a:latin typeface="Montserrat"/>
              </a:rPr>
              <a:t>doméstico y de cuidados, lo que se traduce</a:t>
            </a:r>
            <a:br>
              <a:rPr lang="es-MX" sz="2000" dirty="0">
                <a:latin typeface="Montserrat"/>
              </a:rPr>
            </a:br>
            <a:r>
              <a:rPr lang="es-MX" sz="2000" dirty="0">
                <a:latin typeface="Montserrat"/>
              </a:rPr>
              <a:t>en dobles y triples jornadas laborales.</a:t>
            </a:r>
          </a:p>
        </p:txBody>
      </p:sp>
    </p:spTree>
    <p:extLst>
      <p:ext uri="{BB962C8B-B14F-4D97-AF65-F5344CB8AC3E}">
        <p14:creationId xmlns:p14="http://schemas.microsoft.com/office/powerpoint/2010/main" val="325348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9D5F3AE6-6D2A-4A22-9738-E8FA847C76E8}"/>
              </a:ext>
            </a:extLst>
          </p:cNvPr>
          <p:cNvGrpSpPr/>
          <p:nvPr/>
        </p:nvGrpSpPr>
        <p:grpSpPr>
          <a:xfrm>
            <a:off x="5560602" y="2900410"/>
            <a:ext cx="1070795" cy="610340"/>
            <a:chOff x="9581320" y="130711"/>
            <a:chExt cx="1070790" cy="675036"/>
          </a:xfrm>
        </p:grpSpPr>
        <p:pic>
          <p:nvPicPr>
            <p:cNvPr id="14" name="Gráfico 2" descr="Mujer">
              <a:extLst>
                <a:ext uri="{FF2B5EF4-FFF2-40B4-BE49-F238E27FC236}">
                  <a16:creationId xmlns:a16="http://schemas.microsoft.com/office/drawing/2014/main" id="{E236D855-F244-4F87-B1D7-E2D5D5D9DA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1320" y="132522"/>
              <a:ext cx="673225" cy="673225"/>
            </a:xfrm>
            <a:prstGeom prst="rect">
              <a:avLst/>
            </a:prstGeom>
          </p:spPr>
        </p:pic>
        <p:pic>
          <p:nvPicPr>
            <p:cNvPr id="15" name="Gráfico 3" descr="Hombre">
              <a:extLst>
                <a:ext uri="{FF2B5EF4-FFF2-40B4-BE49-F238E27FC236}">
                  <a16:creationId xmlns:a16="http://schemas.microsoft.com/office/drawing/2014/main" id="{28A6A3CB-D9BC-4407-A72B-DB4C2F5E9B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8885" y="130711"/>
              <a:ext cx="673225" cy="673225"/>
            </a:xfrm>
            <a:prstGeom prst="rect">
              <a:avLst/>
            </a:prstGeom>
          </p:spPr>
        </p:pic>
      </p:grpSp>
      <p:grpSp>
        <p:nvGrpSpPr>
          <p:cNvPr id="16" name="Grupo 15">
            <a:extLst>
              <a:ext uri="{FF2B5EF4-FFF2-40B4-BE49-F238E27FC236}">
                <a16:creationId xmlns:a16="http://schemas.microsoft.com/office/drawing/2014/main" id="{2033F0A7-0B22-424B-8E12-DACED9524CE3}"/>
              </a:ext>
            </a:extLst>
          </p:cNvPr>
          <p:cNvGrpSpPr/>
          <p:nvPr/>
        </p:nvGrpSpPr>
        <p:grpSpPr>
          <a:xfrm>
            <a:off x="952177" y="1628614"/>
            <a:ext cx="4097259" cy="4563310"/>
            <a:chOff x="-143996" y="215112"/>
            <a:chExt cx="5253152" cy="5841762"/>
          </a:xfrm>
        </p:grpSpPr>
        <p:graphicFrame>
          <p:nvGraphicFramePr>
            <p:cNvPr id="17" name="Marcador de posición de contenido 4">
              <a:extLst>
                <a:ext uri="{FF2B5EF4-FFF2-40B4-BE49-F238E27FC236}">
                  <a16:creationId xmlns:a16="http://schemas.microsoft.com/office/drawing/2014/main" id="{2D1C1024-EAEC-4B5F-B1AC-1EA6A3DC67A2}"/>
                </a:ext>
              </a:extLst>
            </p:cNvPr>
            <p:cNvGraphicFramePr>
              <a:graphicFrameLocks/>
            </p:cNvGraphicFramePr>
            <p:nvPr/>
          </p:nvGraphicFramePr>
          <p:xfrm>
            <a:off x="-143996" y="1218852"/>
            <a:ext cx="5253152" cy="4838022"/>
          </p:xfrm>
          <a:graphic>
            <a:graphicData uri="http://schemas.openxmlformats.org/drawingml/2006/chart">
              <c:chart xmlns:c="http://schemas.openxmlformats.org/drawingml/2006/chart" xmlns:r="http://schemas.openxmlformats.org/officeDocument/2006/relationships" r:id="rId7"/>
            </a:graphicData>
          </a:graphic>
        </p:graphicFrame>
        <p:sp>
          <p:nvSpPr>
            <p:cNvPr id="18" name="CuadroTexto 17">
              <a:extLst>
                <a:ext uri="{FF2B5EF4-FFF2-40B4-BE49-F238E27FC236}">
                  <a16:creationId xmlns:a16="http://schemas.microsoft.com/office/drawing/2014/main" id="{BED5793B-EF6A-468A-BFB8-A8926126B459}"/>
                </a:ext>
              </a:extLst>
            </p:cNvPr>
            <p:cNvSpPr txBox="1"/>
            <p:nvPr/>
          </p:nvSpPr>
          <p:spPr>
            <a:xfrm>
              <a:off x="169567" y="215112"/>
              <a:ext cx="4521048" cy="375948"/>
            </a:xfrm>
            <a:prstGeom prst="rect">
              <a:avLst/>
            </a:prstGeom>
          </p:spPr>
          <p:txBody>
            <a:bodyPr>
              <a:noAutofit/>
            </a:bodyPr>
            <a:lstStyle>
              <a:lvl1pPr algn="r">
                <a:lnSpc>
                  <a:spcPct val="90000"/>
                </a:lnSpc>
                <a:spcBef>
                  <a:spcPct val="0"/>
                </a:spcBef>
                <a:buNone/>
                <a:defRPr sz="1200" b="1" i="0" cap="none" baseline="0">
                  <a:solidFill>
                    <a:srgbClr val="3D8052"/>
                  </a:solidFill>
                  <a:latin typeface="Montserrat SemiBold" panose="00000700000000000000" pitchFamily="50" charset="0"/>
                  <a:ea typeface="+mj-ea"/>
                  <a:cs typeface="+mj-cs"/>
                </a:defRPr>
              </a:lvl1pPr>
            </a:lstStyle>
            <a:p>
              <a:pPr algn="ctr"/>
              <a:r>
                <a:rPr lang="es-MX" sz="1600" dirty="0">
                  <a:solidFill>
                    <a:srgbClr val="404040"/>
                  </a:solidFill>
                </a:rPr>
                <a:t>Promedio de horas semanales dedicadas al trabajo doméstico no remunerado, para el propio hogar, 2019</a:t>
              </a:r>
            </a:p>
          </p:txBody>
        </p:sp>
      </p:grpSp>
      <p:grpSp>
        <p:nvGrpSpPr>
          <p:cNvPr id="19" name="Grupo 18">
            <a:extLst>
              <a:ext uri="{FF2B5EF4-FFF2-40B4-BE49-F238E27FC236}">
                <a16:creationId xmlns:a16="http://schemas.microsoft.com/office/drawing/2014/main" id="{E8A761A0-5FB9-48EA-961F-3EC2849F00DA}"/>
              </a:ext>
            </a:extLst>
          </p:cNvPr>
          <p:cNvGrpSpPr/>
          <p:nvPr/>
        </p:nvGrpSpPr>
        <p:grpSpPr>
          <a:xfrm>
            <a:off x="6540454" y="1573035"/>
            <a:ext cx="5253152" cy="4838022"/>
            <a:chOff x="383540" y="1924727"/>
            <a:chExt cx="5253152" cy="4838022"/>
          </a:xfrm>
        </p:grpSpPr>
        <p:graphicFrame>
          <p:nvGraphicFramePr>
            <p:cNvPr id="20" name="Marcador de posición de contenido 4">
              <a:extLst>
                <a:ext uri="{FF2B5EF4-FFF2-40B4-BE49-F238E27FC236}">
                  <a16:creationId xmlns:a16="http://schemas.microsoft.com/office/drawing/2014/main" id="{D9F47EFF-7B1C-41A6-B5C5-1379FA56E1E9}"/>
                </a:ext>
              </a:extLst>
            </p:cNvPr>
            <p:cNvGraphicFramePr>
              <a:graphicFrameLocks/>
            </p:cNvGraphicFramePr>
            <p:nvPr/>
          </p:nvGraphicFramePr>
          <p:xfrm>
            <a:off x="383540" y="1924727"/>
            <a:ext cx="5253152" cy="4838022"/>
          </p:xfrm>
          <a:graphic>
            <a:graphicData uri="http://schemas.openxmlformats.org/drawingml/2006/chart">
              <c:chart xmlns:c="http://schemas.openxmlformats.org/drawingml/2006/chart" xmlns:r="http://schemas.openxmlformats.org/officeDocument/2006/relationships" r:id="rId8"/>
            </a:graphicData>
          </a:graphic>
        </p:graphicFrame>
        <p:sp>
          <p:nvSpPr>
            <p:cNvPr id="21" name="CuadroTexto 20">
              <a:extLst>
                <a:ext uri="{FF2B5EF4-FFF2-40B4-BE49-F238E27FC236}">
                  <a16:creationId xmlns:a16="http://schemas.microsoft.com/office/drawing/2014/main" id="{7F59C4A3-3D4D-4D95-B24E-2E3129A4BEC2}"/>
                </a:ext>
              </a:extLst>
            </p:cNvPr>
            <p:cNvSpPr txBox="1"/>
            <p:nvPr/>
          </p:nvSpPr>
          <p:spPr>
            <a:xfrm>
              <a:off x="1143029" y="1929591"/>
              <a:ext cx="4210290" cy="784830"/>
            </a:xfrm>
            <a:prstGeom prst="rect">
              <a:avLst/>
            </a:prstGeom>
          </p:spPr>
          <p:txBody>
            <a:bodyPr>
              <a:noAutofit/>
            </a:bodyPr>
            <a:lstStyle>
              <a:defPPr>
                <a:defRPr lang="es-MX"/>
              </a:defPPr>
              <a:lvl1pPr algn="r">
                <a:lnSpc>
                  <a:spcPct val="90000"/>
                </a:lnSpc>
                <a:spcBef>
                  <a:spcPct val="0"/>
                </a:spcBef>
                <a:buNone/>
                <a:defRPr sz="1200" b="1" i="0" cap="none" baseline="0">
                  <a:solidFill>
                    <a:srgbClr val="3D8052"/>
                  </a:solidFill>
                  <a:latin typeface="Montserrat SemiBold" panose="00000700000000000000" pitchFamily="50" charset="0"/>
                  <a:ea typeface="+mj-ea"/>
                  <a:cs typeface="+mj-cs"/>
                </a:defRPr>
              </a:lvl1pPr>
            </a:lstStyle>
            <a:p>
              <a:pPr algn="ctr"/>
              <a:r>
                <a:rPr lang="es-MX" sz="1600" dirty="0">
                  <a:solidFill>
                    <a:srgbClr val="404040"/>
                  </a:solidFill>
                </a:rPr>
                <a:t>Promedio de horas semanales dedicadas al trabajo no remunerado, de cuidado a integrantes del hogar (no incluye cuidados  pasivos), 2019</a:t>
              </a:r>
            </a:p>
          </p:txBody>
        </p:sp>
      </p:grpSp>
      <p:sp>
        <p:nvSpPr>
          <p:cNvPr id="22" name="Rectángulo: esquinas redondeadas 21">
            <a:extLst>
              <a:ext uri="{FF2B5EF4-FFF2-40B4-BE49-F238E27FC236}">
                <a16:creationId xmlns:a16="http://schemas.microsoft.com/office/drawing/2014/main" id="{A9F250C3-B901-4945-BF97-C9263298F51F}"/>
              </a:ext>
            </a:extLst>
          </p:cNvPr>
          <p:cNvSpPr/>
          <p:nvPr/>
        </p:nvSpPr>
        <p:spPr>
          <a:xfrm>
            <a:off x="1932880" y="6229274"/>
            <a:ext cx="5087938" cy="6415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900" b="1" dirty="0">
                <a:solidFill>
                  <a:schemeClr val="tx1">
                    <a:lumMod val="95000"/>
                    <a:lumOff val="5000"/>
                  </a:schemeClr>
                </a:solidFill>
                <a:latin typeface="Montserrat" panose="00000500000000000000" pitchFamily="2" charset="0"/>
              </a:rPr>
              <a:t>PEA: </a:t>
            </a:r>
            <a:r>
              <a:rPr lang="es-MX" sz="900" dirty="0">
                <a:solidFill>
                  <a:schemeClr val="tx1">
                    <a:lumMod val="95000"/>
                    <a:lumOff val="5000"/>
                  </a:schemeClr>
                </a:solidFill>
                <a:latin typeface="Montserrat" panose="00000500000000000000" pitchFamily="2" charset="0"/>
              </a:rPr>
              <a:t>Población Económicamente Activa.</a:t>
            </a:r>
          </a:p>
          <a:p>
            <a:r>
              <a:rPr lang="es-MX" sz="900" b="1" dirty="0">
                <a:solidFill>
                  <a:schemeClr val="tx1">
                    <a:lumMod val="95000"/>
                    <a:lumOff val="5000"/>
                  </a:schemeClr>
                </a:solidFill>
                <a:latin typeface="Montserrat" panose="00000500000000000000" pitchFamily="2" charset="0"/>
              </a:rPr>
              <a:t>Fuente: </a:t>
            </a:r>
            <a:r>
              <a:rPr lang="es-MX" sz="900" dirty="0">
                <a:solidFill>
                  <a:schemeClr val="tx1">
                    <a:lumMod val="95000"/>
                    <a:lumOff val="5000"/>
                  </a:schemeClr>
                </a:solidFill>
                <a:latin typeface="Montserrat" panose="00000500000000000000" pitchFamily="2" charset="0"/>
              </a:rPr>
              <a:t>Encuesta Nacional sobre Uso del Tiempo (ENUT) 2019</a:t>
            </a:r>
          </a:p>
        </p:txBody>
      </p:sp>
      <p:sp>
        <p:nvSpPr>
          <p:cNvPr id="3" name="Título 1">
            <a:extLst>
              <a:ext uri="{FF2B5EF4-FFF2-40B4-BE49-F238E27FC236}">
                <a16:creationId xmlns:a16="http://schemas.microsoft.com/office/drawing/2014/main" id="{A494C35D-7482-6D44-D0DB-BF713B718DC1}"/>
              </a:ext>
            </a:extLst>
          </p:cNvPr>
          <p:cNvSpPr txBox="1">
            <a:spLocks/>
          </p:cNvSpPr>
          <p:nvPr/>
        </p:nvSpPr>
        <p:spPr>
          <a:xfrm>
            <a:off x="202250" y="71245"/>
            <a:ext cx="9682219" cy="94566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4000" dirty="0">
                <a:solidFill>
                  <a:srgbClr val="245C4F"/>
                </a:solidFill>
                <a:latin typeface="Montserrat SemiBold"/>
              </a:rPr>
              <a:t>Esto se refleja en indicadores como:</a:t>
            </a:r>
            <a:endParaRPr lang="es-ES" dirty="0">
              <a:ea typeface="+mj-ea"/>
              <a:cs typeface="+mj-cs"/>
            </a:endParaRPr>
          </a:p>
        </p:txBody>
      </p:sp>
    </p:spTree>
    <p:extLst>
      <p:ext uri="{BB962C8B-B14F-4D97-AF65-F5344CB8AC3E}">
        <p14:creationId xmlns:p14="http://schemas.microsoft.com/office/powerpoint/2010/main" val="4076110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2E20E3D0-25CB-41ED-87E6-83B235903F2F}"/>
              </a:ext>
            </a:extLst>
          </p:cNvPr>
          <p:cNvSpPr/>
          <p:nvPr/>
        </p:nvSpPr>
        <p:spPr>
          <a:xfrm>
            <a:off x="188688" y="1596414"/>
            <a:ext cx="2362253" cy="4175439"/>
          </a:xfrm>
          <a:prstGeom prst="rect">
            <a:avLst/>
          </a:prstGeom>
          <a:solidFill>
            <a:srgbClr val="80008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s-MX" sz="2400" b="1" dirty="0">
                <a:latin typeface="Montserrat"/>
              </a:rPr>
              <a:t>2. Persistencia de los estereotipos de género </a:t>
            </a:r>
            <a:endParaRPr lang="es-MX" sz="2400" b="1" dirty="0">
              <a:latin typeface="Montserrat" panose="00000500000000000000" pitchFamily="2" charset="0"/>
            </a:endParaRPr>
          </a:p>
        </p:txBody>
      </p:sp>
      <p:pic>
        <p:nvPicPr>
          <p:cNvPr id="3" name="Imagen 2" descr="Diagrama, Texto&#10;&#10;Descripción generada automáticamente">
            <a:extLst>
              <a:ext uri="{FF2B5EF4-FFF2-40B4-BE49-F238E27FC236}">
                <a16:creationId xmlns:a16="http://schemas.microsoft.com/office/drawing/2014/main" id="{3ADA3E4B-27B3-4EAF-DE68-B70E2E3DB631}"/>
              </a:ext>
            </a:extLst>
          </p:cNvPr>
          <p:cNvPicPr>
            <a:picLocks noChangeAspect="1"/>
          </p:cNvPicPr>
          <p:nvPr/>
        </p:nvPicPr>
        <p:blipFill>
          <a:blip r:embed="rId3"/>
          <a:stretch>
            <a:fillRect/>
          </a:stretch>
        </p:blipFill>
        <p:spPr>
          <a:xfrm>
            <a:off x="2545067" y="110940"/>
            <a:ext cx="9640890" cy="6465537"/>
          </a:xfrm>
          <a:prstGeom prst="rect">
            <a:avLst/>
          </a:prstGeom>
        </p:spPr>
      </p:pic>
    </p:spTree>
    <p:extLst>
      <p:ext uri="{BB962C8B-B14F-4D97-AF65-F5344CB8AC3E}">
        <p14:creationId xmlns:p14="http://schemas.microsoft.com/office/powerpoint/2010/main" val="3486108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6D020950-ADCA-4ADC-A8CB-070D4663E98A}"/>
              </a:ext>
            </a:extLst>
          </p:cNvPr>
          <p:cNvSpPr/>
          <p:nvPr/>
        </p:nvSpPr>
        <p:spPr>
          <a:xfrm>
            <a:off x="401199" y="-1205"/>
            <a:ext cx="2421260" cy="1980581"/>
          </a:xfrm>
          <a:prstGeom prst="rect">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s-MX" sz="2400" b="1" dirty="0">
                <a:latin typeface="Montserrat"/>
              </a:rPr>
              <a:t>3. Existen Leyes sexistas </a:t>
            </a:r>
            <a:endParaRPr lang="es-MX" sz="2400" b="1" dirty="0">
              <a:latin typeface="Montserrat" panose="00000500000000000000" pitchFamily="2" charset="0"/>
            </a:endParaRPr>
          </a:p>
        </p:txBody>
      </p:sp>
      <p:pic>
        <p:nvPicPr>
          <p:cNvPr id="3" name="Imagen 2">
            <a:extLst>
              <a:ext uri="{FF2B5EF4-FFF2-40B4-BE49-F238E27FC236}">
                <a16:creationId xmlns:a16="http://schemas.microsoft.com/office/drawing/2014/main" id="{F00CDE52-F1E7-4669-849C-8FEB2552558F}"/>
              </a:ext>
            </a:extLst>
          </p:cNvPr>
          <p:cNvPicPr>
            <a:picLocks noChangeAspect="1"/>
          </p:cNvPicPr>
          <p:nvPr/>
        </p:nvPicPr>
        <p:blipFill rotWithShape="1">
          <a:blip r:embed="rId3"/>
          <a:srcRect l="26592" t="31273" r="38226" b="23636"/>
          <a:stretch/>
        </p:blipFill>
        <p:spPr>
          <a:xfrm>
            <a:off x="3049875" y="139077"/>
            <a:ext cx="9105139" cy="6583228"/>
          </a:xfrm>
          <a:prstGeom prst="rect">
            <a:avLst/>
          </a:prstGeom>
        </p:spPr>
      </p:pic>
      <p:sp>
        <p:nvSpPr>
          <p:cNvPr id="4" name="CuadroTexto 3">
            <a:extLst>
              <a:ext uri="{FF2B5EF4-FFF2-40B4-BE49-F238E27FC236}">
                <a16:creationId xmlns:a16="http://schemas.microsoft.com/office/drawing/2014/main" id="{4CA900C8-C044-4254-917E-B8F29345FC66}"/>
              </a:ext>
            </a:extLst>
          </p:cNvPr>
          <p:cNvSpPr txBox="1"/>
          <p:nvPr/>
        </p:nvSpPr>
        <p:spPr>
          <a:xfrm>
            <a:off x="399245" y="2938409"/>
            <a:ext cx="2129643" cy="1405256"/>
          </a:xfrm>
          <a:prstGeom prst="rect">
            <a:avLst/>
          </a:prstGeom>
          <a:noFill/>
          <a:ln w="28575">
            <a:solidFill>
              <a:srgbClr val="0070C0"/>
            </a:solidFill>
          </a:ln>
        </p:spPr>
        <p:txBody>
          <a:bodyPr wrap="square" rtlCol="0">
            <a:spAutoFit/>
          </a:bodyPr>
          <a:lstStyle/>
          <a:p>
            <a:pPr algn="ctr"/>
            <a:r>
              <a:rPr lang="es-MX" sz="2133" dirty="0">
                <a:latin typeface="Montserrat" panose="00000500000000000000" pitchFamily="2" charset="0"/>
              </a:rPr>
              <a:t>Ejemplos: violencia contra las mujeres</a:t>
            </a:r>
          </a:p>
        </p:txBody>
      </p:sp>
    </p:spTree>
    <p:extLst>
      <p:ext uri="{BB962C8B-B14F-4D97-AF65-F5344CB8AC3E}">
        <p14:creationId xmlns:p14="http://schemas.microsoft.com/office/powerpoint/2010/main" val="2422160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446F4060-53C3-4542-BBDA-48009BC839BF}"/>
              </a:ext>
            </a:extLst>
          </p:cNvPr>
          <p:cNvSpPr/>
          <p:nvPr/>
        </p:nvSpPr>
        <p:spPr>
          <a:xfrm>
            <a:off x="424404" y="130596"/>
            <a:ext cx="5742996" cy="1475994"/>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s-MX" sz="2400" b="1" dirty="0">
                <a:latin typeface="Montserrat"/>
              </a:rPr>
              <a:t>4. Prevalencia de la violencia contra las mujeres</a:t>
            </a:r>
          </a:p>
        </p:txBody>
      </p:sp>
      <p:sp>
        <p:nvSpPr>
          <p:cNvPr id="6" name="CuadroTexto 5">
            <a:extLst>
              <a:ext uri="{FF2B5EF4-FFF2-40B4-BE49-F238E27FC236}">
                <a16:creationId xmlns:a16="http://schemas.microsoft.com/office/drawing/2014/main" id="{367E678D-31F6-4CEF-AB13-F75A0667B7A3}"/>
              </a:ext>
            </a:extLst>
          </p:cNvPr>
          <p:cNvSpPr txBox="1"/>
          <p:nvPr/>
        </p:nvSpPr>
        <p:spPr>
          <a:xfrm>
            <a:off x="697655" y="4010542"/>
            <a:ext cx="3870000" cy="1015663"/>
          </a:xfrm>
          <a:prstGeom prst="rect">
            <a:avLst/>
          </a:prstGeom>
          <a:noFill/>
        </p:spPr>
        <p:txBody>
          <a:bodyPr wrap="square" rtlCol="0">
            <a:spAutoFit/>
          </a:bodyPr>
          <a:lstStyle/>
          <a:p>
            <a:pPr algn="ctr"/>
            <a:r>
              <a:rPr lang="es-MX" sz="2000" b="1" dirty="0">
                <a:latin typeface="Montserrat regular" panose="00000500000000000000" pitchFamily="2" charset="0"/>
              </a:rPr>
              <a:t>Sólo 12% </a:t>
            </a:r>
            <a:r>
              <a:rPr lang="es-MX" sz="2000" dirty="0">
                <a:latin typeface="Montserrat regular" panose="00000500000000000000" pitchFamily="2" charset="0"/>
              </a:rPr>
              <a:t>de las mujeres que han vivido violencia, </a:t>
            </a:r>
            <a:r>
              <a:rPr lang="es-MX" sz="2000" b="1" dirty="0">
                <a:latin typeface="Montserrat regular" panose="00000500000000000000" pitchFamily="2" charset="0"/>
              </a:rPr>
              <a:t>denuncian.</a:t>
            </a:r>
          </a:p>
        </p:txBody>
      </p:sp>
      <p:sp>
        <p:nvSpPr>
          <p:cNvPr id="7" name="CuadroTexto 6">
            <a:extLst>
              <a:ext uri="{FF2B5EF4-FFF2-40B4-BE49-F238E27FC236}">
                <a16:creationId xmlns:a16="http://schemas.microsoft.com/office/drawing/2014/main" id="{98297F18-EAB3-4587-B578-951FE954B62A}"/>
              </a:ext>
            </a:extLst>
          </p:cNvPr>
          <p:cNvSpPr txBox="1"/>
          <p:nvPr/>
        </p:nvSpPr>
        <p:spPr>
          <a:xfrm>
            <a:off x="304213" y="2889721"/>
            <a:ext cx="7416429" cy="2246769"/>
          </a:xfrm>
          <a:prstGeom prst="rect">
            <a:avLst/>
          </a:prstGeom>
          <a:noFill/>
        </p:spPr>
        <p:txBody>
          <a:bodyPr wrap="square" rtlCol="0">
            <a:spAutoFit/>
          </a:bodyPr>
          <a:lstStyle>
            <a:defPPr>
              <a:defRPr lang="es-MX"/>
            </a:defPPr>
            <a:lvl1pPr>
              <a:defRPr>
                <a:latin typeface="Montserrat regular" panose="00000500000000000000" pitchFamily="2" charset="0"/>
              </a:defRPr>
            </a:lvl1pPr>
          </a:lstStyle>
          <a:p>
            <a:pPr algn="just"/>
            <a:r>
              <a:rPr lang="es-MX" sz="2000" b="1" dirty="0"/>
              <a:t>2 de cada 3 </a:t>
            </a:r>
            <a:r>
              <a:rPr lang="es-MX" sz="2000" dirty="0"/>
              <a:t>mujeres de quince años de edad o más, (66%), ha </a:t>
            </a:r>
            <a:r>
              <a:rPr lang="es-MX" sz="2000" b="1" dirty="0"/>
              <a:t>sufrido de alguna de las distintas violencias</a:t>
            </a:r>
            <a:r>
              <a:rPr lang="es-MX" sz="2000" dirty="0"/>
              <a:t>: física, emocional, sexual, económica o patrimonial.</a:t>
            </a:r>
          </a:p>
          <a:p>
            <a:pPr algn="just"/>
            <a:endParaRPr lang="es-MX" sz="2000" dirty="0"/>
          </a:p>
          <a:p>
            <a:pPr algn="just"/>
            <a:endParaRPr lang="es-MX" sz="2000" dirty="0"/>
          </a:p>
          <a:p>
            <a:pPr algn="just"/>
            <a:endParaRPr lang="es-MX" sz="2000" dirty="0"/>
          </a:p>
          <a:p>
            <a:pPr algn="just"/>
            <a:endParaRPr lang="es-MX" sz="2000" dirty="0"/>
          </a:p>
        </p:txBody>
      </p:sp>
      <p:pic>
        <p:nvPicPr>
          <p:cNvPr id="8" name="Gráfico 7" descr="Mujer con relleno sólido">
            <a:extLst>
              <a:ext uri="{FF2B5EF4-FFF2-40B4-BE49-F238E27FC236}">
                <a16:creationId xmlns:a16="http://schemas.microsoft.com/office/drawing/2014/main" id="{D0BFF6C1-396E-483C-9355-307D794544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9523" y="1835665"/>
            <a:ext cx="914400" cy="914400"/>
          </a:xfrm>
          <a:prstGeom prst="rect">
            <a:avLst/>
          </a:prstGeom>
        </p:spPr>
      </p:pic>
      <p:pic>
        <p:nvPicPr>
          <p:cNvPr id="9" name="Gráfico 8" descr="Mujer con relleno sólido">
            <a:extLst>
              <a:ext uri="{FF2B5EF4-FFF2-40B4-BE49-F238E27FC236}">
                <a16:creationId xmlns:a16="http://schemas.microsoft.com/office/drawing/2014/main" id="{95E2C312-7DCC-499F-8601-42A4A459D6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6354" y="1805529"/>
            <a:ext cx="914400" cy="914400"/>
          </a:xfrm>
          <a:prstGeom prst="rect">
            <a:avLst/>
          </a:prstGeom>
        </p:spPr>
      </p:pic>
      <p:pic>
        <p:nvPicPr>
          <p:cNvPr id="10" name="Gráfico 9" descr="Mujer con relleno sólido">
            <a:extLst>
              <a:ext uri="{FF2B5EF4-FFF2-40B4-BE49-F238E27FC236}">
                <a16:creationId xmlns:a16="http://schemas.microsoft.com/office/drawing/2014/main" id="{10336031-DA6A-4416-9C0A-3FCEA619D3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05540" y="1805529"/>
            <a:ext cx="914400" cy="914400"/>
          </a:xfrm>
          <a:prstGeom prst="rect">
            <a:avLst/>
          </a:prstGeom>
        </p:spPr>
      </p:pic>
      <p:sp>
        <p:nvSpPr>
          <p:cNvPr id="3" name="CuadroTexto 2">
            <a:extLst>
              <a:ext uri="{FF2B5EF4-FFF2-40B4-BE49-F238E27FC236}">
                <a16:creationId xmlns:a16="http://schemas.microsoft.com/office/drawing/2014/main" id="{432DA32C-9A14-1725-105C-6DB15E98AE9D}"/>
              </a:ext>
            </a:extLst>
          </p:cNvPr>
          <p:cNvSpPr txBox="1"/>
          <p:nvPr/>
        </p:nvSpPr>
        <p:spPr>
          <a:xfrm>
            <a:off x="6167400" y="4680246"/>
            <a:ext cx="4915127" cy="1938992"/>
          </a:xfrm>
          <a:prstGeom prst="rect">
            <a:avLst/>
          </a:prstGeom>
          <a:noFill/>
        </p:spPr>
        <p:txBody>
          <a:bodyPr wrap="square">
            <a:spAutoFit/>
          </a:bodyPr>
          <a:lstStyle/>
          <a:p>
            <a:pPr algn="just" fontAlgn="base">
              <a:buFont typeface="Arial" panose="020B0604020202020204" pitchFamily="34" charset="0"/>
              <a:buChar char="•"/>
            </a:pPr>
            <a:r>
              <a:rPr lang="es-MX" sz="2000" dirty="0">
                <a:latin typeface="Montserrat regular" panose="00000500000000000000" pitchFamily="2" charset="0"/>
              </a:rPr>
              <a:t>En México, en cifras oficiales en 2022 asesinaron a 3,928 mujeres.</a:t>
            </a:r>
          </a:p>
          <a:p>
            <a:pPr algn="just" fontAlgn="base">
              <a:buFont typeface="Arial" panose="020B0604020202020204" pitchFamily="34" charset="0"/>
              <a:buChar char="•"/>
            </a:pPr>
            <a:r>
              <a:rPr lang="es-MX" sz="2000" dirty="0">
                <a:latin typeface="Montserrat regular" panose="00000500000000000000" pitchFamily="2" charset="0"/>
              </a:rPr>
              <a:t>Y se tiene registrado que, en el primer semestre de 2023, 1,697 mujeres fueron víctimas de homicidio. (INEGI).</a:t>
            </a:r>
            <a:r>
              <a:rPr lang="en-US" sz="2000" dirty="0">
                <a:latin typeface="Montserrat regular" panose="00000500000000000000" pitchFamily="2" charset="0"/>
              </a:rPr>
              <a:t>​</a:t>
            </a:r>
          </a:p>
        </p:txBody>
      </p:sp>
    </p:spTree>
    <p:extLst>
      <p:ext uri="{BB962C8B-B14F-4D97-AF65-F5344CB8AC3E}">
        <p14:creationId xmlns:p14="http://schemas.microsoft.com/office/powerpoint/2010/main" val="1753106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C221996-6B8F-495D-A648-55788F25BE62}"/>
              </a:ext>
            </a:extLst>
          </p:cNvPr>
          <p:cNvSpPr/>
          <p:nvPr/>
        </p:nvSpPr>
        <p:spPr>
          <a:xfrm>
            <a:off x="705472" y="444892"/>
            <a:ext cx="3992757" cy="825513"/>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s-MX" sz="2400" b="1" dirty="0">
                <a:latin typeface="Montserrat"/>
              </a:rPr>
              <a:t>5. Políticas públicas ciegas al género</a:t>
            </a:r>
          </a:p>
        </p:txBody>
      </p:sp>
      <p:sp>
        <p:nvSpPr>
          <p:cNvPr id="4" name="CuadroTexto 3">
            <a:extLst>
              <a:ext uri="{FF2B5EF4-FFF2-40B4-BE49-F238E27FC236}">
                <a16:creationId xmlns:a16="http://schemas.microsoft.com/office/drawing/2014/main" id="{9D0F7C61-FFBE-4096-A435-F26DA0C9D836}"/>
              </a:ext>
            </a:extLst>
          </p:cNvPr>
          <p:cNvSpPr txBox="1"/>
          <p:nvPr/>
        </p:nvSpPr>
        <p:spPr>
          <a:xfrm>
            <a:off x="835141" y="1901373"/>
            <a:ext cx="5263411" cy="1323439"/>
          </a:xfrm>
          <a:prstGeom prst="rect">
            <a:avLst/>
          </a:prstGeom>
          <a:noFill/>
        </p:spPr>
        <p:txBody>
          <a:bodyPr wrap="square">
            <a:spAutoFit/>
          </a:bodyPr>
          <a:lstStyle/>
          <a:p>
            <a:pPr algn="just"/>
            <a:r>
              <a:rPr lang="es-MX" sz="2000" dirty="0">
                <a:latin typeface="Montserrat" panose="00000500000000000000" pitchFamily="2" charset="0"/>
              </a:rPr>
              <a:t>Son aquellas que aparentemente benefician a toda la población, pero que tienen algún componente que puede excluir a las mujeres. </a:t>
            </a:r>
          </a:p>
        </p:txBody>
      </p:sp>
      <p:sp>
        <p:nvSpPr>
          <p:cNvPr id="6" name="CuadroTexto 5">
            <a:extLst>
              <a:ext uri="{FF2B5EF4-FFF2-40B4-BE49-F238E27FC236}">
                <a16:creationId xmlns:a16="http://schemas.microsoft.com/office/drawing/2014/main" id="{791F5F4D-AD44-44B1-A998-D66510648592}"/>
              </a:ext>
            </a:extLst>
          </p:cNvPr>
          <p:cNvSpPr txBox="1"/>
          <p:nvPr/>
        </p:nvSpPr>
        <p:spPr>
          <a:xfrm>
            <a:off x="1606365" y="3995370"/>
            <a:ext cx="9443152" cy="2246769"/>
          </a:xfrm>
          <a:prstGeom prst="rect">
            <a:avLst/>
          </a:prstGeom>
          <a:noFill/>
        </p:spPr>
        <p:txBody>
          <a:bodyPr wrap="square" lIns="91440" tIns="45720" rIns="91440" bIns="45720" anchor="t">
            <a:spAutoFit/>
          </a:bodyPr>
          <a:lstStyle/>
          <a:p>
            <a:pPr algn="just"/>
            <a:r>
              <a:rPr lang="es-MX" sz="2000" dirty="0">
                <a:latin typeface="Montserrat" panose="00000500000000000000" pitchFamily="2" charset="0"/>
              </a:rPr>
              <a:t>Por ejemplo: uno de los requisitos para otorgar un crédito agrario es que el solicitante pueda respaldarlo con una propiedad.</a:t>
            </a:r>
          </a:p>
          <a:p>
            <a:pPr algn="just"/>
            <a:endParaRPr lang="es-MX" sz="2000" dirty="0">
              <a:latin typeface="Montserrat" panose="00000500000000000000" pitchFamily="2" charset="0"/>
            </a:endParaRPr>
          </a:p>
          <a:p>
            <a:pPr algn="just"/>
            <a:r>
              <a:rPr lang="es-MX" sz="2000" dirty="0">
                <a:latin typeface="Montserrat"/>
              </a:rPr>
              <a:t>Cuando de acuerdo con los datos disponibles  en 2018, vivían 28.9 millones de personas en localidades con menos de 2,500 personas, donde al menos, el 50.8% son mujeres (INEGI, 2018), pero sólo 3 de cada 10 personas ejidatarias o comuneras son mujeres (RAN, 2019).</a:t>
            </a:r>
            <a:endParaRPr lang="es-MX" dirty="0"/>
          </a:p>
        </p:txBody>
      </p:sp>
      <p:pic>
        <p:nvPicPr>
          <p:cNvPr id="2" name="Imagen 1" descr="Mujeres futbolistas ciegas, haciendo historia">
            <a:extLst>
              <a:ext uri="{FF2B5EF4-FFF2-40B4-BE49-F238E27FC236}">
                <a16:creationId xmlns:a16="http://schemas.microsoft.com/office/drawing/2014/main" id="{5B015174-FA07-1066-F7BD-CCA7936C27A2}"/>
              </a:ext>
            </a:extLst>
          </p:cNvPr>
          <p:cNvPicPr>
            <a:picLocks noChangeAspect="1"/>
          </p:cNvPicPr>
          <p:nvPr/>
        </p:nvPicPr>
        <p:blipFill>
          <a:blip r:embed="rId3"/>
          <a:stretch>
            <a:fillRect/>
          </a:stretch>
        </p:blipFill>
        <p:spPr>
          <a:xfrm>
            <a:off x="7101068" y="947199"/>
            <a:ext cx="3668922" cy="2433188"/>
          </a:xfrm>
          <a:prstGeom prst="rect">
            <a:avLst/>
          </a:prstGeom>
        </p:spPr>
      </p:pic>
    </p:spTree>
    <p:extLst>
      <p:ext uri="{BB962C8B-B14F-4D97-AF65-F5344CB8AC3E}">
        <p14:creationId xmlns:p14="http://schemas.microsoft.com/office/powerpoint/2010/main" val="911304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contenido 2">
            <a:extLst>
              <a:ext uri="{FF2B5EF4-FFF2-40B4-BE49-F238E27FC236}">
                <a16:creationId xmlns:a16="http://schemas.microsoft.com/office/drawing/2014/main" id="{2DD879B2-F3D0-447D-9DF7-22247D34A209}"/>
              </a:ext>
            </a:extLst>
          </p:cNvPr>
          <p:cNvSpPr>
            <a:spLocks noGrp="1"/>
          </p:cNvSpPr>
          <p:nvPr>
            <p:ph type="title" idx="4294967295"/>
          </p:nvPr>
        </p:nvSpPr>
        <p:spPr>
          <a:xfrm>
            <a:off x="3938588" y="903288"/>
            <a:ext cx="8253412" cy="5181600"/>
          </a:xfrm>
          <a:solidFill>
            <a:srgbClr val="2F4636"/>
          </a:solidFill>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s-MX" sz="4298" b="1" dirty="0">
                <a:solidFill>
                  <a:schemeClr val="bg1"/>
                </a:solidFill>
                <a:latin typeface="MonserratT"/>
              </a:rPr>
              <a:t>¿ Se festeja o se conmemora?</a:t>
            </a:r>
          </a:p>
        </p:txBody>
      </p:sp>
      <p:sp>
        <p:nvSpPr>
          <p:cNvPr id="5" name="CuadroTexto 4">
            <a:extLst>
              <a:ext uri="{FF2B5EF4-FFF2-40B4-BE49-F238E27FC236}">
                <a16:creationId xmlns:a16="http://schemas.microsoft.com/office/drawing/2014/main" id="{1737358E-3799-487B-9995-5F1F4ADD673B}"/>
              </a:ext>
            </a:extLst>
          </p:cNvPr>
          <p:cNvSpPr txBox="1"/>
          <p:nvPr/>
        </p:nvSpPr>
        <p:spPr>
          <a:xfrm>
            <a:off x="933450" y="2193380"/>
            <a:ext cx="9982200" cy="1938992"/>
          </a:xfrm>
          <a:prstGeom prst="rect">
            <a:avLst/>
          </a:prstGeom>
          <a:noFill/>
        </p:spPr>
        <p:txBody>
          <a:bodyPr wrap="square">
            <a:spAutoFit/>
          </a:bodyPr>
          <a:lstStyle/>
          <a:p>
            <a:pPr algn="ctr"/>
            <a:r>
              <a:rPr lang="es-MX" sz="6000" b="1" dirty="0">
                <a:solidFill>
                  <a:srgbClr val="245C4F"/>
                </a:solidFill>
                <a:latin typeface="Montserrat" panose="00000500000000000000" pitchFamily="2" charset="0"/>
              </a:rPr>
              <a:t>¿Se festeja o se conmemora?</a:t>
            </a:r>
          </a:p>
        </p:txBody>
      </p:sp>
    </p:spTree>
    <p:extLst>
      <p:ext uri="{BB962C8B-B14F-4D97-AF65-F5344CB8AC3E}">
        <p14:creationId xmlns:p14="http://schemas.microsoft.com/office/powerpoint/2010/main" val="1755639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3006D85-CF00-48D9-8134-83E70E75483E}"/>
              </a:ext>
            </a:extLst>
          </p:cNvPr>
          <p:cNvSpPr/>
          <p:nvPr/>
        </p:nvSpPr>
        <p:spPr>
          <a:xfrm>
            <a:off x="708554" y="531309"/>
            <a:ext cx="3824020" cy="757127"/>
          </a:xfrm>
          <a:prstGeom prst="rect">
            <a:avLst/>
          </a:prstGeom>
          <a:solidFill>
            <a:srgbClr val="5C3A8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r>
              <a:rPr lang="es-MX" sz="2400" b="1" dirty="0">
                <a:latin typeface="Montserrat"/>
              </a:rPr>
              <a:t>5. Lenguaje sexista</a:t>
            </a:r>
          </a:p>
        </p:txBody>
      </p:sp>
      <p:pic>
        <p:nvPicPr>
          <p:cNvPr id="4" name="Imagen 3" descr="Escala de tiempo&#10;&#10;Descripción generada automáticamente">
            <a:extLst>
              <a:ext uri="{FF2B5EF4-FFF2-40B4-BE49-F238E27FC236}">
                <a16:creationId xmlns:a16="http://schemas.microsoft.com/office/drawing/2014/main" id="{83636DE4-20B0-48DE-A0F2-4A04EE49751B}"/>
              </a:ext>
            </a:extLst>
          </p:cNvPr>
          <p:cNvPicPr>
            <a:picLocks noChangeAspect="1"/>
          </p:cNvPicPr>
          <p:nvPr/>
        </p:nvPicPr>
        <p:blipFill>
          <a:blip r:embed="rId3"/>
          <a:stretch>
            <a:fillRect/>
          </a:stretch>
        </p:blipFill>
        <p:spPr>
          <a:xfrm>
            <a:off x="468565" y="2431902"/>
            <a:ext cx="3930907" cy="2733094"/>
          </a:xfrm>
          <a:prstGeom prst="rect">
            <a:avLst/>
          </a:prstGeom>
        </p:spPr>
      </p:pic>
      <p:sp>
        <p:nvSpPr>
          <p:cNvPr id="2" name="CuadroTexto 1">
            <a:extLst>
              <a:ext uri="{FF2B5EF4-FFF2-40B4-BE49-F238E27FC236}">
                <a16:creationId xmlns:a16="http://schemas.microsoft.com/office/drawing/2014/main" id="{BFD1185C-2D9D-9BA4-9FF1-F210E67C0A4C}"/>
              </a:ext>
            </a:extLst>
          </p:cNvPr>
          <p:cNvSpPr txBox="1"/>
          <p:nvPr/>
        </p:nvSpPr>
        <p:spPr>
          <a:xfrm>
            <a:off x="4781910" y="914399"/>
            <a:ext cx="7272067"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dirty="0">
                <a:latin typeface="Montserrat"/>
              </a:rPr>
              <a:t>El lenguaje siendo reproductor de una cultura que justifica la violencia contra las mujeres.</a:t>
            </a:r>
          </a:p>
          <a:p>
            <a:endParaRPr lang="es-MX" dirty="0"/>
          </a:p>
          <a:p>
            <a:r>
              <a:rPr lang="es-MX" dirty="0">
                <a:latin typeface="Montserrat"/>
              </a:rPr>
              <a:t>Cuando se habla de lenguaje sexista se refiere a todas aquellas </a:t>
            </a:r>
            <a:r>
              <a:rPr lang="es-MX" b="1" dirty="0">
                <a:latin typeface="Montserrat"/>
              </a:rPr>
              <a:t>expresiones </a:t>
            </a:r>
            <a:r>
              <a:rPr lang="es-MX" dirty="0">
                <a:latin typeface="Montserrat"/>
              </a:rPr>
              <a:t>del lenguaje hablado o escrito </a:t>
            </a:r>
            <a:r>
              <a:rPr lang="es-MX" b="1" dirty="0">
                <a:latin typeface="Montserrat"/>
              </a:rPr>
              <a:t>que expresan ideas y creencias basadas en la superioridad y dominio de los hombres sobre las mujeres</a:t>
            </a:r>
            <a:r>
              <a:rPr lang="es-MX" dirty="0">
                <a:latin typeface="Montserrat"/>
              </a:rPr>
              <a:t> o de cualquier persona con identidad diversa; por ejemplo, personas transexuales o transgéneros. </a:t>
            </a:r>
          </a:p>
          <a:p>
            <a:endParaRPr lang="es-MX" dirty="0">
              <a:latin typeface="Montserrat"/>
            </a:endParaRPr>
          </a:p>
          <a:p>
            <a:r>
              <a:rPr lang="es-MX" dirty="0">
                <a:latin typeface="Montserrat"/>
              </a:rPr>
              <a:t>A través de dichas expresiones, de forma consciente o inconsciente, se fomenta la </a:t>
            </a:r>
            <a:r>
              <a:rPr lang="es-MX" b="1" dirty="0">
                <a:latin typeface="Montserrat"/>
              </a:rPr>
              <a:t>estigmatización hacia quienes “no encajan” en el modelo masculino predominante </a:t>
            </a:r>
            <a:r>
              <a:rPr lang="es-MX" dirty="0">
                <a:latin typeface="Montserrat"/>
              </a:rPr>
              <a:t>y tienen como resultado la hostilidad, el desprecio, la ridiculización e incluso la agresividad y la violencia psicológica o simbólica. </a:t>
            </a:r>
            <a:endParaRPr lang="es-MX" dirty="0">
              <a:latin typeface="Calibri" panose="020F0502020204030204"/>
              <a:cs typeface="Calibri"/>
            </a:endParaRPr>
          </a:p>
          <a:p>
            <a:endParaRPr lang="es-MX" dirty="0">
              <a:latin typeface="Montserrat"/>
            </a:endParaRPr>
          </a:p>
          <a:p>
            <a:r>
              <a:rPr lang="es-MX" dirty="0">
                <a:latin typeface="Montserrat"/>
              </a:rPr>
              <a:t>En suma, dicha comunicación discrimina en tanto no reconoce la diversidad y el derecho de las personas a ser y expresarse con libertad y autonomía y genera desigualdades.​</a:t>
            </a:r>
            <a:endParaRPr lang="es-MX" dirty="0">
              <a:cs typeface="Calibri"/>
            </a:endParaRPr>
          </a:p>
        </p:txBody>
      </p:sp>
    </p:spTree>
    <p:extLst>
      <p:ext uri="{BB962C8B-B14F-4D97-AF65-F5344CB8AC3E}">
        <p14:creationId xmlns:p14="http://schemas.microsoft.com/office/powerpoint/2010/main" val="3193292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0C8AA-E088-DB1B-D7E5-47A3F34F928A}"/>
            </a:ext>
          </a:extLst>
        </p:cNvPr>
        <p:cNvGrpSpPr/>
        <p:nvPr/>
      </p:nvGrpSpPr>
      <p:grpSpPr>
        <a:xfrm>
          <a:off x="0" y="0"/>
          <a:ext cx="0" cy="0"/>
          <a:chOff x="0" y="0"/>
          <a:chExt cx="0" cy="0"/>
        </a:xfrm>
      </p:grpSpPr>
      <p:sp>
        <p:nvSpPr>
          <p:cNvPr id="19" name="Marcador de contenido 2">
            <a:extLst>
              <a:ext uri="{FF2B5EF4-FFF2-40B4-BE49-F238E27FC236}">
                <a16:creationId xmlns:a16="http://schemas.microsoft.com/office/drawing/2014/main" id="{5BC7221D-6535-BA89-40C6-D6134DCA9198}"/>
              </a:ext>
            </a:extLst>
          </p:cNvPr>
          <p:cNvSpPr>
            <a:spLocks noGrp="1"/>
          </p:cNvSpPr>
          <p:nvPr>
            <p:ph type="title" idx="4294967295"/>
          </p:nvPr>
        </p:nvSpPr>
        <p:spPr>
          <a:xfrm>
            <a:off x="3938588" y="903288"/>
            <a:ext cx="8253412" cy="5181600"/>
          </a:xfrm>
          <a:solidFill>
            <a:srgbClr val="2F4636"/>
          </a:solidFill>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s-MX" sz="4298" b="1" dirty="0">
                <a:solidFill>
                  <a:schemeClr val="bg1"/>
                </a:solidFill>
                <a:latin typeface="MonserratT"/>
              </a:rPr>
              <a:t>¿ Se festeja o se conmemora?</a:t>
            </a:r>
          </a:p>
        </p:txBody>
      </p:sp>
      <p:sp>
        <p:nvSpPr>
          <p:cNvPr id="5" name="CuadroTexto 4">
            <a:extLst>
              <a:ext uri="{FF2B5EF4-FFF2-40B4-BE49-F238E27FC236}">
                <a16:creationId xmlns:a16="http://schemas.microsoft.com/office/drawing/2014/main" id="{31643BD5-B359-3478-9D60-191BB45215A3}"/>
              </a:ext>
            </a:extLst>
          </p:cNvPr>
          <p:cNvSpPr txBox="1"/>
          <p:nvPr/>
        </p:nvSpPr>
        <p:spPr>
          <a:xfrm>
            <a:off x="933450" y="1357568"/>
            <a:ext cx="9982200" cy="3785652"/>
          </a:xfrm>
          <a:prstGeom prst="rect">
            <a:avLst/>
          </a:prstGeom>
          <a:noFill/>
        </p:spPr>
        <p:txBody>
          <a:bodyPr wrap="square" lIns="91440" tIns="45720" rIns="91440" bIns="45720" anchor="t">
            <a:spAutoFit/>
          </a:bodyPr>
          <a:lstStyle/>
          <a:p>
            <a:pPr algn="ctr"/>
            <a:r>
              <a:rPr lang="es-MX" sz="6000" b="1" dirty="0">
                <a:solidFill>
                  <a:srgbClr val="245C4F"/>
                </a:solidFill>
                <a:latin typeface="Montserrat"/>
              </a:rPr>
              <a:t>¿Qué podemos hacer para avanzar hacia la igualdad entre mujeres y hombres?</a:t>
            </a:r>
          </a:p>
        </p:txBody>
      </p:sp>
    </p:spTree>
    <p:extLst>
      <p:ext uri="{BB962C8B-B14F-4D97-AF65-F5344CB8AC3E}">
        <p14:creationId xmlns:p14="http://schemas.microsoft.com/office/powerpoint/2010/main" val="3397636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8506150-403C-4363-B7C0-1F66CEFF7D9D}"/>
              </a:ext>
            </a:extLst>
          </p:cNvPr>
          <p:cNvSpPr/>
          <p:nvPr/>
        </p:nvSpPr>
        <p:spPr>
          <a:xfrm>
            <a:off x="495291" y="1286674"/>
            <a:ext cx="10865696" cy="4493538"/>
          </a:xfrm>
          <a:prstGeom prst="rect">
            <a:avLst/>
          </a:prstGeom>
        </p:spPr>
        <p:txBody>
          <a:bodyPr wrap="square" lIns="91440" tIns="45720" rIns="91440" bIns="45720" anchor="t">
            <a:spAutoFit/>
          </a:bodyPr>
          <a:lstStyle/>
          <a:p>
            <a:pPr marL="334645" indent="-334645" algn="just">
              <a:buFont typeface="Arial" panose="020B0604020202020204" pitchFamily="34" charset="0"/>
              <a:buChar char="•"/>
            </a:pPr>
            <a:r>
              <a:rPr lang="es-MX" sz="2600" dirty="0">
                <a:latin typeface="Montserrat"/>
              </a:rPr>
              <a:t>Garantizar el cumplimiento de los derechos, no sólo en la ley sino en la práctica.</a:t>
            </a:r>
            <a:endParaRPr lang="es-ES" sz="2600" dirty="0"/>
          </a:p>
          <a:p>
            <a:pPr marL="334645" indent="-334645" algn="just">
              <a:buFont typeface="Arial" panose="020B0604020202020204" pitchFamily="34" charset="0"/>
              <a:buChar char="•"/>
            </a:pPr>
            <a:r>
              <a:rPr lang="es-MX" sz="2600" dirty="0">
                <a:latin typeface="Montserrat"/>
              </a:rPr>
              <a:t>Conducir la Política Nacional en materia de igualdad entre mujeres y hombres.</a:t>
            </a:r>
          </a:p>
          <a:p>
            <a:pPr marL="334645" indent="-334645" algn="just">
              <a:buFont typeface="Arial" panose="020B0604020202020204" pitchFamily="34" charset="0"/>
              <a:buChar char="•"/>
            </a:pPr>
            <a:r>
              <a:rPr lang="es-MX" sz="2600" dirty="0">
                <a:latin typeface="Montserrat"/>
              </a:rPr>
              <a:t>Coordinar las acciones para la transversalidad de la perspectiva de género.</a:t>
            </a:r>
          </a:p>
          <a:p>
            <a:pPr marL="334645" indent="-334645" algn="just">
              <a:buFont typeface="Arial" panose="020B0604020202020204" pitchFamily="34" charset="0"/>
              <a:buChar char="•"/>
            </a:pPr>
            <a:r>
              <a:rPr lang="es-MX" sz="2600" dirty="0">
                <a:latin typeface="Montserrat"/>
              </a:rPr>
              <a:t>Crear y aplicar el Programa Nacional para la Igualdad entre Mujeres y Hombres.</a:t>
            </a:r>
          </a:p>
          <a:p>
            <a:pPr marL="334645" indent="-334645" algn="just">
              <a:buFont typeface="Arial" panose="020B0604020202020204" pitchFamily="34" charset="0"/>
              <a:buChar char="•"/>
            </a:pPr>
            <a:r>
              <a:rPr lang="es-MX" sz="2600" dirty="0">
                <a:latin typeface="Montserrat"/>
              </a:rPr>
              <a:t>Garantizar la igualdad de oportunidades.</a:t>
            </a:r>
          </a:p>
          <a:p>
            <a:pPr marL="334645" indent="-334645" algn="just">
              <a:buFont typeface="Arial" panose="020B0604020202020204" pitchFamily="34" charset="0"/>
              <a:buChar char="•"/>
            </a:pPr>
            <a:r>
              <a:rPr lang="es-MX" sz="2600" dirty="0">
                <a:latin typeface="Montserrat"/>
                <a:ea typeface="+mn-lt"/>
                <a:cs typeface="+mn-lt"/>
              </a:rPr>
              <a:t>Incluir las perspectivas de género e interseccionalidad en todas sus políticas, programas y servicios</a:t>
            </a:r>
            <a:endParaRPr lang="es-MX" sz="2600" dirty="0">
              <a:latin typeface="Montserrat"/>
            </a:endParaRPr>
          </a:p>
        </p:txBody>
      </p:sp>
      <p:sp>
        <p:nvSpPr>
          <p:cNvPr id="6" name="Título 1">
            <a:extLst>
              <a:ext uri="{FF2B5EF4-FFF2-40B4-BE49-F238E27FC236}">
                <a16:creationId xmlns:a16="http://schemas.microsoft.com/office/drawing/2014/main" id="{362A1C28-9CA4-4CCD-84FD-5FEADA16F46D}"/>
              </a:ext>
            </a:extLst>
          </p:cNvPr>
          <p:cNvSpPr txBox="1">
            <a:spLocks/>
          </p:cNvSpPr>
          <p:nvPr/>
        </p:nvSpPr>
        <p:spPr>
          <a:xfrm>
            <a:off x="391473" y="224019"/>
            <a:ext cx="9083603" cy="744385"/>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Como</a:t>
            </a:r>
            <a:r>
              <a:rPr kumimoji="0" lang="es-MX" sz="3200" b="1" i="0" u="none" strike="noStrike" kern="1200" cap="none" spc="0" normalizeH="0" baseline="0" noProof="0" dirty="0">
                <a:ln>
                  <a:noFill/>
                </a:ln>
                <a:solidFill>
                  <a:srgbClr val="245C4F"/>
                </a:solidFill>
                <a:effectLst/>
                <a:uLnTx/>
                <a:uFillTx/>
                <a:latin typeface="Montserrat"/>
              </a:rPr>
              <a:t> Gobierno</a:t>
            </a:r>
            <a:endParaRPr lang="es-MX" sz="3200" b="1" i="0" u="none" strike="noStrike" kern="1200" cap="none" spc="0" normalizeH="0" baseline="0" noProof="0" dirty="0">
              <a:ln>
                <a:noFill/>
              </a:ln>
              <a:solidFill>
                <a:srgbClr val="245C4F"/>
              </a:solidFill>
              <a:effectLst/>
              <a:uLnTx/>
              <a:uFillTx/>
              <a:latin typeface="Montserrat"/>
            </a:endParaRPr>
          </a:p>
        </p:txBody>
      </p:sp>
    </p:spTree>
    <p:extLst>
      <p:ext uri="{BB962C8B-B14F-4D97-AF65-F5344CB8AC3E}">
        <p14:creationId xmlns:p14="http://schemas.microsoft.com/office/powerpoint/2010/main" val="3444001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E0139-63ED-9D4E-E43F-3D4D620C8706}"/>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A5EC06CF-9289-9BA3-D726-DD2EE1D1CE9E}"/>
              </a:ext>
            </a:extLst>
          </p:cNvPr>
          <p:cNvSpPr txBox="1">
            <a:spLocks/>
          </p:cNvSpPr>
          <p:nvPr/>
        </p:nvSpPr>
        <p:spPr>
          <a:xfrm>
            <a:off x="300038" y="-134458"/>
            <a:ext cx="10941051" cy="94566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¿Qué es la Perspectiva de Género?</a:t>
            </a:r>
            <a:endParaRPr kumimoji="0" lang="es-MX" sz="3200" b="1" i="0" u="none" strike="noStrike" kern="1200" cap="none" spc="0" normalizeH="0" baseline="0" noProof="0" dirty="0">
              <a:ln>
                <a:noFill/>
              </a:ln>
              <a:solidFill>
                <a:srgbClr val="245C4F"/>
              </a:solidFill>
              <a:effectLst/>
              <a:uLnTx/>
              <a:uFillTx/>
              <a:latin typeface="Montserrat" panose="00000500000000000000" pitchFamily="2" charset="0"/>
              <a:ea typeface="+mj-ea"/>
              <a:cs typeface="+mj-cs"/>
            </a:endParaRPr>
          </a:p>
        </p:txBody>
      </p:sp>
      <p:pic>
        <p:nvPicPr>
          <p:cNvPr id="2" name="Imagen 1" descr="Texto&#10;&#10;Descripción generada automáticamente">
            <a:extLst>
              <a:ext uri="{FF2B5EF4-FFF2-40B4-BE49-F238E27FC236}">
                <a16:creationId xmlns:a16="http://schemas.microsoft.com/office/drawing/2014/main" id="{C756418E-DE78-8229-3672-84C4803D08F4}"/>
              </a:ext>
            </a:extLst>
          </p:cNvPr>
          <p:cNvPicPr>
            <a:picLocks noChangeAspect="1"/>
          </p:cNvPicPr>
          <p:nvPr/>
        </p:nvPicPr>
        <p:blipFill>
          <a:blip r:embed="rId3"/>
          <a:stretch>
            <a:fillRect/>
          </a:stretch>
        </p:blipFill>
        <p:spPr>
          <a:xfrm>
            <a:off x="1121434" y="2518717"/>
            <a:ext cx="10466717" cy="3934037"/>
          </a:xfrm>
          <a:prstGeom prst="rect">
            <a:avLst/>
          </a:prstGeom>
        </p:spPr>
      </p:pic>
      <p:pic>
        <p:nvPicPr>
          <p:cNvPr id="3" name="Imagen 2">
            <a:extLst>
              <a:ext uri="{FF2B5EF4-FFF2-40B4-BE49-F238E27FC236}">
                <a16:creationId xmlns:a16="http://schemas.microsoft.com/office/drawing/2014/main" id="{D0295765-5D4C-E44B-59B8-89A10EC98862}"/>
              </a:ext>
            </a:extLst>
          </p:cNvPr>
          <p:cNvPicPr>
            <a:picLocks noChangeAspect="1"/>
          </p:cNvPicPr>
          <p:nvPr/>
        </p:nvPicPr>
        <p:blipFill>
          <a:blip r:embed="rId4"/>
          <a:stretch>
            <a:fillRect/>
          </a:stretch>
        </p:blipFill>
        <p:spPr>
          <a:xfrm>
            <a:off x="8136326" y="90"/>
            <a:ext cx="4056932" cy="2127670"/>
          </a:xfrm>
          <a:prstGeom prst="rect">
            <a:avLst/>
          </a:prstGeom>
        </p:spPr>
      </p:pic>
    </p:spTree>
    <p:extLst>
      <p:ext uri="{BB962C8B-B14F-4D97-AF65-F5344CB8AC3E}">
        <p14:creationId xmlns:p14="http://schemas.microsoft.com/office/powerpoint/2010/main" val="1334613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E0139-63ED-9D4E-E43F-3D4D620C8706}"/>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CF8571A5-E089-62D3-194B-95F3DC4FB760}"/>
              </a:ext>
            </a:extLst>
          </p:cNvPr>
          <p:cNvSpPr/>
          <p:nvPr/>
        </p:nvSpPr>
        <p:spPr>
          <a:xfrm>
            <a:off x="5025989" y="1938784"/>
            <a:ext cx="6711726" cy="4093428"/>
          </a:xfrm>
          <a:prstGeom prst="rect">
            <a:avLst/>
          </a:prstGeom>
        </p:spPr>
        <p:txBody>
          <a:bodyPr wrap="square" lIns="91440" tIns="45720" rIns="91440" bIns="45720" anchor="t">
            <a:spAutoFit/>
          </a:bodyPr>
          <a:lstStyle/>
          <a:p>
            <a:pPr algn="l" rtl="0" fontAlgn="base"/>
            <a:r>
              <a:rPr lang="es-MX" sz="2000" dirty="0">
                <a:solidFill>
                  <a:srgbClr val="000000"/>
                </a:solidFill>
                <a:latin typeface="Montserrat"/>
                <a:ea typeface="Verdana"/>
              </a:rPr>
              <a:t>Requiere:</a:t>
            </a:r>
            <a:endParaRPr lang="es-MX" sz="2000" b="0" i="0" dirty="0">
              <a:solidFill>
                <a:srgbClr val="000000"/>
              </a:solidFill>
              <a:effectLst/>
              <a:latin typeface="Montserrat"/>
              <a:ea typeface="Verdana"/>
            </a:endParaRPr>
          </a:p>
          <a:p>
            <a:pPr algn="l" rtl="0" fontAlgn="base"/>
            <a:r>
              <a:rPr lang="es-MX" sz="2000" b="0" i="0" dirty="0">
                <a:solidFill>
                  <a:srgbClr val="000000"/>
                </a:solidFill>
                <a:effectLst/>
                <a:latin typeface="Montserrat"/>
              </a:rPr>
              <a:t>​</a:t>
            </a:r>
          </a:p>
          <a:p>
            <a:pPr algn="l" rtl="0" fontAlgn="base">
              <a:buFont typeface="+mj-lt"/>
              <a:buAutoNum type="arabicPeriod"/>
            </a:pPr>
            <a:r>
              <a:rPr lang="es-MX" sz="2000" b="0" i="0" u="none" strike="noStrike" dirty="0">
                <a:solidFill>
                  <a:srgbClr val="000000"/>
                </a:solidFill>
                <a:effectLst/>
                <a:latin typeface="Montserrat"/>
              </a:rPr>
              <a:t> Identificar las </a:t>
            </a:r>
            <a:r>
              <a:rPr lang="es-MX" sz="2000" b="1" i="0" u="none" strike="noStrike" dirty="0">
                <a:solidFill>
                  <a:srgbClr val="000000"/>
                </a:solidFill>
                <a:effectLst/>
                <a:latin typeface="Montserrat"/>
              </a:rPr>
              <a:t>experiencias de desigualdad social </a:t>
            </a:r>
            <a:r>
              <a:rPr lang="es-MX" sz="2000" b="0" i="0" u="none" strike="noStrike" dirty="0">
                <a:solidFill>
                  <a:srgbClr val="000000"/>
                </a:solidFill>
                <a:effectLst/>
                <a:latin typeface="Montserrat"/>
              </a:rPr>
              <a:t>que enfrentan las mujeres a causa de un </a:t>
            </a:r>
            <a:r>
              <a:rPr lang="es-MX" sz="2000" b="1" i="0" u="none" strike="noStrike" dirty="0">
                <a:solidFill>
                  <a:srgbClr val="000000"/>
                </a:solidFill>
                <a:effectLst/>
                <a:latin typeface="Montserrat"/>
              </a:rPr>
              <a:t>contexto social caracterizado por diversos ejes de desigualdad </a:t>
            </a:r>
            <a:r>
              <a:rPr lang="es-MX" sz="2000" b="0" i="0" u="none" strike="noStrike" dirty="0">
                <a:solidFill>
                  <a:srgbClr val="000000"/>
                </a:solidFill>
                <a:effectLst/>
                <a:latin typeface="Montserrat"/>
              </a:rPr>
              <a:t>(género, clase social, edad, raza, orientación sexual, etcétera).</a:t>
            </a:r>
            <a:r>
              <a:rPr lang="es-MX" sz="2000" b="0" i="0" dirty="0">
                <a:solidFill>
                  <a:srgbClr val="000000"/>
                </a:solidFill>
                <a:effectLst/>
                <a:latin typeface="Montserrat"/>
              </a:rPr>
              <a:t>​</a:t>
            </a:r>
          </a:p>
          <a:p>
            <a:pPr algn="l" rtl="0" fontAlgn="base">
              <a:buFont typeface="+mj-lt"/>
              <a:buAutoNum type="arabicPeriod"/>
            </a:pPr>
            <a:r>
              <a:rPr lang="es-MX" sz="2000" b="0" i="0" u="none" strike="noStrike" dirty="0">
                <a:solidFill>
                  <a:srgbClr val="000000"/>
                </a:solidFill>
                <a:effectLst/>
                <a:latin typeface="Montserrat"/>
              </a:rPr>
              <a:t>Reconocer e incidir en las </a:t>
            </a:r>
            <a:r>
              <a:rPr lang="es-MX" sz="2000" b="1" i="0" u="none" strike="noStrike" dirty="0">
                <a:solidFill>
                  <a:srgbClr val="000000"/>
                </a:solidFill>
                <a:effectLst/>
                <a:latin typeface="Montserrat"/>
              </a:rPr>
              <a:t>relaciones de poder y subordinación</a:t>
            </a:r>
            <a:r>
              <a:rPr lang="es-MX" sz="2000" b="0" i="0" u="none" strike="noStrike" dirty="0">
                <a:solidFill>
                  <a:srgbClr val="000000"/>
                </a:solidFill>
                <a:effectLst/>
                <a:latin typeface="Montserrat"/>
              </a:rPr>
              <a:t> que genera la interacción de diversos ejes de desigualdad social.</a:t>
            </a:r>
            <a:r>
              <a:rPr lang="es-MX" sz="2000" b="0" i="0" dirty="0">
                <a:solidFill>
                  <a:srgbClr val="000000"/>
                </a:solidFill>
                <a:effectLst/>
                <a:latin typeface="Montserrat"/>
              </a:rPr>
              <a:t>​</a:t>
            </a:r>
          </a:p>
          <a:p>
            <a:pPr algn="l" rtl="0" fontAlgn="base">
              <a:buFont typeface="+mj-lt"/>
              <a:buAutoNum type="arabicPeriod"/>
            </a:pPr>
            <a:r>
              <a:rPr lang="es-MX" sz="2000" b="0" i="0" u="none" strike="noStrike" dirty="0">
                <a:solidFill>
                  <a:srgbClr val="000000"/>
                </a:solidFill>
                <a:effectLst/>
                <a:latin typeface="Montserrat"/>
              </a:rPr>
              <a:t>Concebir un </a:t>
            </a:r>
            <a:r>
              <a:rPr lang="es-MX" sz="2000" b="1" i="0" u="none" strike="noStrike" dirty="0">
                <a:solidFill>
                  <a:srgbClr val="000000"/>
                </a:solidFill>
                <a:effectLst/>
                <a:latin typeface="Montserrat"/>
              </a:rPr>
              <a:t>problema social en su complejidad </a:t>
            </a:r>
            <a:r>
              <a:rPr lang="es-MX" sz="2000" b="0" i="0" u="none" strike="noStrike" dirty="0">
                <a:solidFill>
                  <a:srgbClr val="000000"/>
                </a:solidFill>
                <a:effectLst/>
                <a:latin typeface="Montserrat"/>
              </a:rPr>
              <a:t>y generar </a:t>
            </a:r>
            <a:r>
              <a:rPr lang="es-MX" sz="2000" b="1" i="0" u="none" strike="noStrike" dirty="0">
                <a:solidFill>
                  <a:srgbClr val="000000"/>
                </a:solidFill>
                <a:effectLst/>
                <a:latin typeface="Montserrat"/>
              </a:rPr>
              <a:t>respuestas</a:t>
            </a:r>
            <a:br>
              <a:rPr lang="es-MX" sz="2000" b="1" i="0" u="none" strike="noStrike" dirty="0">
                <a:solidFill>
                  <a:srgbClr val="000000"/>
                </a:solidFill>
                <a:effectLst/>
                <a:latin typeface="Montserrat"/>
              </a:rPr>
            </a:br>
            <a:r>
              <a:rPr lang="es-MX" sz="2000" b="1" i="0" u="none" strike="noStrike" dirty="0">
                <a:solidFill>
                  <a:srgbClr val="000000"/>
                </a:solidFill>
                <a:effectLst/>
                <a:latin typeface="Montserrat"/>
              </a:rPr>
              <a:t>adecuadas.  </a:t>
            </a:r>
            <a:endParaRPr lang="es-MX" sz="2000" b="0" i="0" dirty="0">
              <a:solidFill>
                <a:srgbClr val="000000"/>
              </a:solidFill>
              <a:effectLst/>
              <a:latin typeface="Montserrat"/>
            </a:endParaRPr>
          </a:p>
        </p:txBody>
      </p:sp>
      <p:sp>
        <p:nvSpPr>
          <p:cNvPr id="6" name="Título 1">
            <a:extLst>
              <a:ext uri="{FF2B5EF4-FFF2-40B4-BE49-F238E27FC236}">
                <a16:creationId xmlns:a16="http://schemas.microsoft.com/office/drawing/2014/main" id="{A5EC06CF-9289-9BA3-D726-DD2EE1D1CE9E}"/>
              </a:ext>
            </a:extLst>
          </p:cNvPr>
          <p:cNvSpPr txBox="1">
            <a:spLocks/>
          </p:cNvSpPr>
          <p:nvPr/>
        </p:nvSpPr>
        <p:spPr>
          <a:xfrm>
            <a:off x="300038" y="-134458"/>
            <a:ext cx="10941051" cy="94566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¿Qué es la perspectiva interseccional?</a:t>
            </a:r>
            <a:endParaRPr kumimoji="0" lang="es-MX" sz="3200" b="1" i="0" u="none" strike="noStrike" kern="1200" cap="none" spc="0" normalizeH="0" baseline="0" noProof="0" dirty="0">
              <a:ln>
                <a:noFill/>
              </a:ln>
              <a:solidFill>
                <a:srgbClr val="245C4F"/>
              </a:solidFill>
              <a:effectLst/>
              <a:uLnTx/>
              <a:uFillTx/>
              <a:latin typeface="Montserrat"/>
            </a:endParaRPr>
          </a:p>
        </p:txBody>
      </p:sp>
      <p:pic>
        <p:nvPicPr>
          <p:cNvPr id="8" name="Imagen 7">
            <a:extLst>
              <a:ext uri="{FF2B5EF4-FFF2-40B4-BE49-F238E27FC236}">
                <a16:creationId xmlns:a16="http://schemas.microsoft.com/office/drawing/2014/main" id="{4BEE13D3-8B84-F740-D382-2DAF27642C76}"/>
              </a:ext>
            </a:extLst>
          </p:cNvPr>
          <p:cNvPicPr>
            <a:picLocks noChangeAspect="1"/>
          </p:cNvPicPr>
          <p:nvPr/>
        </p:nvPicPr>
        <p:blipFill>
          <a:blip r:embed="rId3"/>
          <a:stretch>
            <a:fillRect/>
          </a:stretch>
        </p:blipFill>
        <p:spPr>
          <a:xfrm>
            <a:off x="298920" y="1807162"/>
            <a:ext cx="4091417" cy="3964223"/>
          </a:xfrm>
          <a:prstGeom prst="rect">
            <a:avLst/>
          </a:prstGeom>
        </p:spPr>
      </p:pic>
      <p:sp>
        <p:nvSpPr>
          <p:cNvPr id="9" name="Rectángulo 8">
            <a:extLst>
              <a:ext uri="{FF2B5EF4-FFF2-40B4-BE49-F238E27FC236}">
                <a16:creationId xmlns:a16="http://schemas.microsoft.com/office/drawing/2014/main" id="{9B617D9B-7A32-B511-9978-CC6E8B94DC91}"/>
              </a:ext>
            </a:extLst>
          </p:cNvPr>
          <p:cNvSpPr/>
          <p:nvPr/>
        </p:nvSpPr>
        <p:spPr>
          <a:xfrm>
            <a:off x="294286" y="1017833"/>
            <a:ext cx="11246199" cy="707886"/>
          </a:xfrm>
          <a:prstGeom prst="rect">
            <a:avLst/>
          </a:prstGeom>
        </p:spPr>
        <p:txBody>
          <a:bodyPr wrap="square" lIns="91440" tIns="45720" rIns="91440" bIns="45720" anchor="t">
            <a:spAutoFit/>
          </a:bodyPr>
          <a:lstStyle/>
          <a:p>
            <a:pPr algn="just"/>
            <a:r>
              <a:rPr lang="es-MX" sz="2000" dirty="0">
                <a:latin typeface="Montserrat"/>
              </a:rPr>
              <a:t>Metodología que sirve para reflexionar sobre condiciones de opresión y sistemas de dominación que articulan distintas discriminaciones y desigualdades </a:t>
            </a:r>
          </a:p>
        </p:txBody>
      </p:sp>
    </p:spTree>
    <p:extLst>
      <p:ext uri="{BB962C8B-B14F-4D97-AF65-F5344CB8AC3E}">
        <p14:creationId xmlns:p14="http://schemas.microsoft.com/office/powerpoint/2010/main" val="322367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8506150-403C-4363-B7C0-1F66CEFF7D9D}"/>
              </a:ext>
            </a:extLst>
          </p:cNvPr>
          <p:cNvSpPr/>
          <p:nvPr/>
        </p:nvSpPr>
        <p:spPr>
          <a:xfrm>
            <a:off x="300037" y="1095471"/>
            <a:ext cx="11246199" cy="4708981"/>
          </a:xfrm>
          <a:prstGeom prst="rect">
            <a:avLst/>
          </a:prstGeom>
        </p:spPr>
        <p:txBody>
          <a:bodyPr wrap="square">
            <a:spAutoFit/>
          </a:bodyPr>
          <a:lstStyle/>
          <a:p>
            <a:pPr marL="342900" indent="-342900" algn="just">
              <a:buFont typeface="Arial" panose="020B0604020202020204" pitchFamily="34" charset="0"/>
              <a:buChar char="•"/>
            </a:pPr>
            <a:r>
              <a:rPr lang="es-MX" sz="2000" b="1" dirty="0">
                <a:latin typeface="Montserrat" panose="00000500000000000000" pitchFamily="2" charset="0"/>
              </a:rPr>
              <a:t>Facilitar el empoderamiento de las mujeres </a:t>
            </a:r>
            <a:r>
              <a:rPr lang="es-MX" sz="2000" dirty="0">
                <a:latin typeface="Montserrat" panose="00000500000000000000" pitchFamily="2" charset="0"/>
              </a:rPr>
              <a:t>para el ejercicio de sus derechos en el plano individual, social-comunitario y cultural-ideológico. </a:t>
            </a:r>
          </a:p>
          <a:p>
            <a:pPr marL="342900" indent="-342900" algn="just">
              <a:buFont typeface="Arial" panose="020B0604020202020204" pitchFamily="34" charset="0"/>
              <a:buChar char="•"/>
            </a:pPr>
            <a:endParaRPr lang="es-MX" sz="2000" dirty="0">
              <a:latin typeface="Montserrat" panose="00000500000000000000" pitchFamily="2" charset="0"/>
            </a:endParaRPr>
          </a:p>
          <a:p>
            <a:pPr marL="342900" indent="-342900" algn="just">
              <a:buFont typeface="Arial" panose="020B0604020202020204" pitchFamily="34" charset="0"/>
              <a:buChar char="•"/>
            </a:pPr>
            <a:endParaRPr lang="es-MX" sz="2000" dirty="0">
              <a:latin typeface="Montserrat" panose="00000500000000000000" pitchFamily="2" charset="0"/>
            </a:endParaRPr>
          </a:p>
          <a:p>
            <a:pPr algn="just"/>
            <a:endParaRPr lang="es-MX" sz="2000" dirty="0">
              <a:latin typeface="Montserrat" panose="00000500000000000000" pitchFamily="2" charset="0"/>
            </a:endParaRPr>
          </a:p>
          <a:p>
            <a:pPr algn="just"/>
            <a:endParaRPr lang="es-MX" sz="2000" dirty="0">
              <a:latin typeface="Montserrat" panose="00000500000000000000" pitchFamily="2" charset="0"/>
            </a:endParaRPr>
          </a:p>
          <a:p>
            <a:pPr algn="just"/>
            <a:endParaRPr lang="es-MX" sz="2000" dirty="0">
              <a:latin typeface="Montserrat" panose="00000500000000000000" pitchFamily="2" charset="0"/>
            </a:endParaRPr>
          </a:p>
          <a:p>
            <a:pPr algn="just"/>
            <a:endParaRPr lang="es-MX" sz="2000" dirty="0">
              <a:latin typeface="Montserrat" panose="00000500000000000000" pitchFamily="2" charset="0"/>
            </a:endParaRPr>
          </a:p>
          <a:p>
            <a:pPr algn="just"/>
            <a:endParaRPr lang="es-MX" sz="2000" dirty="0">
              <a:latin typeface="Montserrat" panose="00000500000000000000" pitchFamily="2" charset="0"/>
            </a:endParaRPr>
          </a:p>
          <a:p>
            <a:pPr marL="342900" indent="-342900" algn="just">
              <a:buFont typeface="Arial" panose="020B0604020202020204" pitchFamily="34" charset="0"/>
              <a:buChar char="•"/>
            </a:pPr>
            <a:endParaRPr lang="es-MX" sz="2000" b="1" dirty="0">
              <a:latin typeface="Montserrat" panose="00000500000000000000" pitchFamily="2" charset="0"/>
            </a:endParaRPr>
          </a:p>
          <a:p>
            <a:pPr marL="342900" indent="-342900" algn="just">
              <a:buFont typeface="Arial" panose="020B0604020202020204" pitchFamily="34" charset="0"/>
              <a:buChar char="•"/>
            </a:pPr>
            <a:endParaRPr lang="es-MX" sz="2000" b="1" dirty="0">
              <a:latin typeface="Montserrat" panose="00000500000000000000" pitchFamily="2" charset="0"/>
            </a:endParaRPr>
          </a:p>
          <a:p>
            <a:pPr marL="342900" indent="-342900" algn="just">
              <a:buFont typeface="Arial" panose="020B0604020202020204" pitchFamily="34" charset="0"/>
              <a:buChar char="•"/>
            </a:pPr>
            <a:endParaRPr lang="es-MX" sz="2000" b="1" dirty="0">
              <a:latin typeface="Montserrat" panose="00000500000000000000" pitchFamily="2" charset="0"/>
            </a:endParaRPr>
          </a:p>
          <a:p>
            <a:pPr marL="342900" indent="-342900" algn="just">
              <a:buFont typeface="Arial" panose="020B0604020202020204" pitchFamily="34" charset="0"/>
              <a:buChar char="•"/>
            </a:pPr>
            <a:endParaRPr lang="es-MX" sz="2000" b="1" dirty="0">
              <a:latin typeface="Montserrat" panose="00000500000000000000" pitchFamily="2" charset="0"/>
            </a:endParaRPr>
          </a:p>
          <a:p>
            <a:pPr marL="342900" indent="-342900" algn="just">
              <a:buFont typeface="Arial" panose="020B0604020202020204" pitchFamily="34" charset="0"/>
              <a:buChar char="•"/>
            </a:pPr>
            <a:r>
              <a:rPr lang="es-MX" sz="2000" b="1" dirty="0">
                <a:latin typeface="Montserrat" panose="00000500000000000000" pitchFamily="2" charset="0"/>
              </a:rPr>
              <a:t>Revisar el marco normativo</a:t>
            </a:r>
            <a:r>
              <a:rPr lang="es-MX" sz="2000" dirty="0">
                <a:latin typeface="Montserrat" panose="00000500000000000000" pitchFamily="2" charset="0"/>
              </a:rPr>
              <a:t>, los procedimientos y los protocolos de actuación </a:t>
            </a:r>
            <a:r>
              <a:rPr lang="es-MX" sz="2000" b="1" dirty="0">
                <a:latin typeface="Montserrat" panose="00000500000000000000" pitchFamily="2" charset="0"/>
              </a:rPr>
              <a:t>para garantizar todos los derechos de todas las mujeres</a:t>
            </a:r>
            <a:r>
              <a:rPr lang="es-MX" sz="2000" dirty="0">
                <a:latin typeface="Montserrat" panose="00000500000000000000" pitchFamily="2" charset="0"/>
              </a:rPr>
              <a:t>.</a:t>
            </a:r>
          </a:p>
        </p:txBody>
      </p:sp>
      <p:sp>
        <p:nvSpPr>
          <p:cNvPr id="6" name="Título 1">
            <a:extLst>
              <a:ext uri="{FF2B5EF4-FFF2-40B4-BE49-F238E27FC236}">
                <a16:creationId xmlns:a16="http://schemas.microsoft.com/office/drawing/2014/main" id="{362A1C28-9CA4-4CCD-84FD-5FEADA16F46D}"/>
              </a:ext>
            </a:extLst>
          </p:cNvPr>
          <p:cNvSpPr txBox="1">
            <a:spLocks/>
          </p:cNvSpPr>
          <p:nvPr/>
        </p:nvSpPr>
        <p:spPr>
          <a:xfrm>
            <a:off x="300038" y="-134458"/>
            <a:ext cx="10941051" cy="94566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Como parte del servicio público</a:t>
            </a:r>
            <a:endParaRPr kumimoji="0" lang="es-MX" sz="3200" b="1" i="0" u="none" strike="noStrike" kern="1200" cap="none" spc="0" normalizeH="0" baseline="0" noProof="0" dirty="0">
              <a:ln>
                <a:noFill/>
              </a:ln>
              <a:solidFill>
                <a:srgbClr val="245C4F"/>
              </a:solidFill>
              <a:effectLst/>
              <a:uLnTx/>
              <a:uFillTx/>
              <a:latin typeface="Montserrat" panose="00000500000000000000" pitchFamily="2" charset="0"/>
              <a:ea typeface="+mj-ea"/>
              <a:cs typeface="+mj-cs"/>
            </a:endParaRPr>
          </a:p>
        </p:txBody>
      </p:sp>
      <p:graphicFrame>
        <p:nvGraphicFramePr>
          <p:cNvPr id="4" name="17 Diagrama">
            <a:extLst>
              <a:ext uri="{FF2B5EF4-FFF2-40B4-BE49-F238E27FC236}">
                <a16:creationId xmlns:a16="http://schemas.microsoft.com/office/drawing/2014/main" id="{E56BCDD1-5AF1-4798-A2EE-72F435DCC5EC}"/>
              </a:ext>
            </a:extLst>
          </p:cNvPr>
          <p:cNvGraphicFramePr/>
          <p:nvPr/>
        </p:nvGraphicFramePr>
        <p:xfrm>
          <a:off x="1866763" y="2341821"/>
          <a:ext cx="8083148" cy="2174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8569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8506150-403C-4363-B7C0-1F66CEFF7D9D}"/>
              </a:ext>
            </a:extLst>
          </p:cNvPr>
          <p:cNvSpPr/>
          <p:nvPr/>
        </p:nvSpPr>
        <p:spPr>
          <a:xfrm>
            <a:off x="300037" y="1095471"/>
            <a:ext cx="11246199" cy="4708981"/>
          </a:xfrm>
          <a:prstGeom prst="rect">
            <a:avLst/>
          </a:prstGeom>
        </p:spPr>
        <p:txBody>
          <a:bodyPr wrap="square">
            <a:spAutoFit/>
          </a:bodyPr>
          <a:lstStyle/>
          <a:p>
            <a:pPr marL="342900" indent="-342900" algn="just">
              <a:buFont typeface="Arial" panose="020B0604020202020204" pitchFamily="34" charset="0"/>
              <a:buChar char="•"/>
            </a:pPr>
            <a:endParaRPr lang="es-MX" sz="2000" b="1" dirty="0">
              <a:latin typeface="Montserrat" panose="00000500000000000000" pitchFamily="2" charset="0"/>
            </a:endParaRPr>
          </a:p>
          <a:p>
            <a:pPr marL="342900" indent="-342900" algn="just">
              <a:buFont typeface="Arial" panose="020B0604020202020204" pitchFamily="34" charset="0"/>
              <a:buChar char="•"/>
            </a:pPr>
            <a:endParaRPr lang="es-MX" sz="2000" b="1" dirty="0">
              <a:latin typeface="Montserrat" panose="00000500000000000000" pitchFamily="2" charset="0"/>
            </a:endParaRPr>
          </a:p>
          <a:p>
            <a:pPr marL="342900" indent="-342900" algn="just">
              <a:buFont typeface="Arial" panose="020B0604020202020204" pitchFamily="34" charset="0"/>
              <a:buChar char="•"/>
            </a:pPr>
            <a:r>
              <a:rPr lang="es-MX" sz="2000" b="1" dirty="0">
                <a:latin typeface="Montserrat" panose="00000500000000000000" pitchFamily="2" charset="0"/>
              </a:rPr>
              <a:t>Capacitar y sensibilizar a personas servidoras públicas </a:t>
            </a:r>
            <a:r>
              <a:rPr lang="es-MX" sz="2000" dirty="0">
                <a:latin typeface="Montserrat" panose="00000500000000000000" pitchFamily="2" charset="0"/>
              </a:rPr>
              <a:t>en leyes y metodologías para contribuir a la igualdad entre mujeres y hombres. </a:t>
            </a:r>
          </a:p>
          <a:p>
            <a:pPr lvl="2" algn="just"/>
            <a:r>
              <a:rPr lang="es-MX" sz="2000" dirty="0">
                <a:latin typeface="Montserrat" panose="00000500000000000000" pitchFamily="2" charset="0"/>
              </a:rPr>
              <a:t>El INMUJERES cuenta con una oferta de cursos y capacitaciones que pueden consultar en: </a:t>
            </a:r>
            <a:r>
              <a:rPr lang="es-MX" sz="2000" dirty="0">
                <a:latin typeface="Montserrat" panose="00000500000000000000" pitchFamily="2" charset="0"/>
                <a:hlinkClick r:id="rId3"/>
              </a:rPr>
              <a:t>http://puntogenero.inmujeres.gob.mx/capacitate.html</a:t>
            </a:r>
            <a:endParaRPr lang="es-MX" sz="2000" dirty="0">
              <a:latin typeface="Montserrat" panose="00000500000000000000" pitchFamily="2" charset="0"/>
            </a:endParaRPr>
          </a:p>
          <a:p>
            <a:pPr lvl="2" algn="just"/>
            <a:r>
              <a:rPr lang="es-MX" sz="2000" dirty="0">
                <a:latin typeface="Montserrat" panose="00000500000000000000" pitchFamily="2" charset="0"/>
              </a:rPr>
              <a:t>También pueden descargar y/o consultar diversos materiales digitales en: </a:t>
            </a:r>
            <a:r>
              <a:rPr lang="es-MX" sz="2000" dirty="0">
                <a:latin typeface="Montserrat" panose="00000500000000000000" pitchFamily="2" charset="0"/>
                <a:hlinkClick r:id="rId4"/>
              </a:rPr>
              <a:t>http://puntogenero.inmujeres.gob.mx/recedu.html</a:t>
            </a:r>
            <a:r>
              <a:rPr lang="es-MX" sz="2000" dirty="0">
                <a:latin typeface="Montserrat" panose="00000500000000000000" pitchFamily="2" charset="0"/>
              </a:rPr>
              <a:t> </a:t>
            </a:r>
          </a:p>
          <a:p>
            <a:pPr algn="just"/>
            <a:endParaRPr lang="es-MX" sz="2000" dirty="0">
              <a:latin typeface="Montserrat" panose="00000500000000000000" pitchFamily="2" charset="0"/>
            </a:endParaRPr>
          </a:p>
          <a:p>
            <a:pPr marL="342900" indent="-342900" algn="just">
              <a:buFont typeface="Arial" panose="020B0604020202020204" pitchFamily="34" charset="0"/>
              <a:buChar char="•"/>
            </a:pPr>
            <a:endParaRPr lang="es-MX" sz="2000" dirty="0">
              <a:latin typeface="Montserrat" panose="00000500000000000000" pitchFamily="2" charset="0"/>
            </a:endParaRPr>
          </a:p>
          <a:p>
            <a:pPr marL="342900" indent="-342900" algn="just">
              <a:buFont typeface="Arial" panose="020B0604020202020204" pitchFamily="34" charset="0"/>
              <a:buChar char="•"/>
            </a:pPr>
            <a:r>
              <a:rPr lang="es-MX" sz="2000" b="1" dirty="0">
                <a:latin typeface="Montserrat" panose="00000500000000000000" pitchFamily="2" charset="0"/>
              </a:rPr>
              <a:t>Implementar acciones de igualdad laboral y no discriminación </a:t>
            </a:r>
            <a:r>
              <a:rPr lang="es-MX" sz="2000" dirty="0">
                <a:latin typeface="Montserrat" panose="00000500000000000000" pitchFamily="2" charset="0"/>
              </a:rPr>
              <a:t>para </a:t>
            </a:r>
            <a:r>
              <a:rPr lang="es-ES" sz="2000" dirty="0">
                <a:latin typeface="Montserrat" panose="00000500000000000000" pitchFamily="2" charset="0"/>
              </a:rPr>
              <a:t>coadyuvar a que las personas puedan eliminar las tensiones entre el trabajo, la vida personal y familiar, a través por ejemplo de: horarios mixtos, compactados o flexibles; guarderías; lactarios; permisos de maternidad y paternidad; entre otras.</a:t>
            </a:r>
          </a:p>
          <a:p>
            <a:pPr algn="just"/>
            <a:endParaRPr lang="es-ES" sz="2000" dirty="0">
              <a:latin typeface="Montserrat" panose="00000500000000000000" pitchFamily="2" charset="0"/>
            </a:endParaRPr>
          </a:p>
        </p:txBody>
      </p:sp>
      <p:sp>
        <p:nvSpPr>
          <p:cNvPr id="6" name="Título 1">
            <a:extLst>
              <a:ext uri="{FF2B5EF4-FFF2-40B4-BE49-F238E27FC236}">
                <a16:creationId xmlns:a16="http://schemas.microsoft.com/office/drawing/2014/main" id="{362A1C28-9CA4-4CCD-84FD-5FEADA16F46D}"/>
              </a:ext>
            </a:extLst>
          </p:cNvPr>
          <p:cNvSpPr txBox="1">
            <a:spLocks/>
          </p:cNvSpPr>
          <p:nvPr/>
        </p:nvSpPr>
        <p:spPr>
          <a:xfrm>
            <a:off x="300038" y="-134458"/>
            <a:ext cx="10941051" cy="94566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Como parte del servicio público</a:t>
            </a:r>
            <a:endParaRPr kumimoji="0" lang="es-MX" sz="3200" b="1" i="0" u="none" strike="noStrike" kern="1200" cap="none" spc="0" normalizeH="0" baseline="0" noProof="0" dirty="0">
              <a:ln>
                <a:noFill/>
              </a:ln>
              <a:solidFill>
                <a:srgbClr val="245C4F"/>
              </a:solidFill>
              <a:effectLst/>
              <a:uLnTx/>
              <a:uFillTx/>
              <a:latin typeface="Montserrat" panose="00000500000000000000" pitchFamily="2" charset="0"/>
              <a:ea typeface="+mj-ea"/>
              <a:cs typeface="+mj-cs"/>
            </a:endParaRPr>
          </a:p>
        </p:txBody>
      </p:sp>
    </p:spTree>
    <p:extLst>
      <p:ext uri="{BB962C8B-B14F-4D97-AF65-F5344CB8AC3E}">
        <p14:creationId xmlns:p14="http://schemas.microsoft.com/office/powerpoint/2010/main" val="2885168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116A7-C1C7-37E5-D079-E71EBB99E41F}"/>
            </a:ext>
          </a:extLst>
        </p:cNvPr>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463195C5-52B9-1F46-6BDF-A0C8EB789AE5}"/>
              </a:ext>
            </a:extLst>
          </p:cNvPr>
          <p:cNvPicPr>
            <a:picLocks noChangeAspect="1"/>
          </p:cNvPicPr>
          <p:nvPr/>
        </p:nvPicPr>
        <p:blipFill rotWithShape="1">
          <a:blip r:embed="rId3"/>
          <a:srcRect l="28696" r="25847"/>
          <a:stretch/>
        </p:blipFill>
        <p:spPr>
          <a:xfrm>
            <a:off x="9126811" y="1868572"/>
            <a:ext cx="3065189" cy="3816092"/>
          </a:xfrm>
          <a:prstGeom prst="rect">
            <a:avLst/>
          </a:prstGeom>
        </p:spPr>
      </p:pic>
      <p:sp>
        <p:nvSpPr>
          <p:cNvPr id="5" name="Rectángulo 4">
            <a:extLst>
              <a:ext uri="{FF2B5EF4-FFF2-40B4-BE49-F238E27FC236}">
                <a16:creationId xmlns:a16="http://schemas.microsoft.com/office/drawing/2014/main" id="{3D8AA6BC-562A-ED66-6ED2-CB5AFBAD0007}"/>
              </a:ext>
            </a:extLst>
          </p:cNvPr>
          <p:cNvSpPr/>
          <p:nvPr/>
        </p:nvSpPr>
        <p:spPr>
          <a:xfrm>
            <a:off x="600713" y="1291058"/>
            <a:ext cx="8411078" cy="4931799"/>
          </a:xfrm>
          <a:prstGeom prst="rect">
            <a:avLst/>
          </a:prstGeom>
        </p:spPr>
        <p:txBody>
          <a:bodyPr wrap="square" lIns="91440" tIns="45720" rIns="91440" bIns="45720" anchor="t">
            <a:spAutoFit/>
          </a:bodyPr>
          <a:lstStyle/>
          <a:p>
            <a:pPr algn="just">
              <a:lnSpc>
                <a:spcPct val="107000"/>
              </a:lnSpc>
              <a:spcAft>
                <a:spcPts val="800"/>
              </a:spcAft>
            </a:pPr>
            <a:r>
              <a:rPr lang="es-MX" sz="2200" kern="100" dirty="0">
                <a:effectLst/>
                <a:latin typeface="Montserrat"/>
                <a:ea typeface="Calibri" panose="020F0502020204030204" pitchFamily="34" charset="0"/>
                <a:cs typeface="Times New Roman"/>
              </a:rPr>
              <a:t>Los hombres tienen un papel fundamental no sólo en la conmemoración del 8M sino en la búsqueda y promoción de la igualdad entre mujeres y hombres.  </a:t>
            </a:r>
            <a:endParaRPr lang="es-ES" sz="2200" dirty="0">
              <a:latin typeface="Montserrat"/>
              <a:cs typeface="Times New Roman"/>
            </a:endParaRPr>
          </a:p>
          <a:p>
            <a:pPr algn="just">
              <a:lnSpc>
                <a:spcPct val="107000"/>
              </a:lnSpc>
              <a:spcAft>
                <a:spcPts val="800"/>
              </a:spcAft>
            </a:pPr>
            <a:endParaRPr lang="es-MX" sz="2200" kern="100" dirty="0">
              <a:latin typeface="Montserrat"/>
              <a:ea typeface="Calibri" panose="020F0502020204030204" pitchFamily="34" charset="0"/>
              <a:cs typeface="Times New Roman"/>
            </a:endParaRPr>
          </a:p>
          <a:p>
            <a:pPr algn="just">
              <a:lnSpc>
                <a:spcPct val="107000"/>
              </a:lnSpc>
              <a:spcAft>
                <a:spcPts val="800"/>
              </a:spcAft>
            </a:pPr>
            <a:r>
              <a:rPr lang="es-MX" sz="2200" kern="100" dirty="0">
                <a:effectLst/>
                <a:latin typeface="Montserrat"/>
                <a:ea typeface="Calibri" panose="020F0502020204030204" pitchFamily="34" charset="0"/>
                <a:cs typeface="Times New Roman"/>
              </a:rPr>
              <a:t>Pueden participar </a:t>
            </a:r>
            <a:r>
              <a:rPr lang="es-MX" sz="2200" kern="100" dirty="0">
                <a:latin typeface="Montserrat"/>
                <a:ea typeface="Calibri" panose="020F0502020204030204" pitchFamily="34" charset="0"/>
                <a:cs typeface="Times New Roman"/>
              </a:rPr>
              <a:t>mediante</a:t>
            </a:r>
            <a:r>
              <a:rPr lang="es-MX" sz="2200" kern="100" dirty="0">
                <a:effectLst/>
                <a:latin typeface="Montserrat"/>
                <a:ea typeface="Calibri" panose="020F0502020204030204" pitchFamily="34" charset="0"/>
                <a:cs typeface="Times New Roman"/>
              </a:rPr>
              <a:t>:</a:t>
            </a:r>
            <a:endParaRPr lang="es-MX" sz="2200" dirty="0">
              <a:latin typeface="Montserrat"/>
              <a:cs typeface="Times New Roman"/>
            </a:endParaRPr>
          </a:p>
          <a:p>
            <a:pPr marL="285750" indent="-285750" algn="just">
              <a:lnSpc>
                <a:spcPct val="107000"/>
              </a:lnSpc>
              <a:spcAft>
                <a:spcPts val="800"/>
              </a:spcAft>
              <a:buFont typeface="Arial" panose="020B0604020202020204" pitchFamily="34" charset="0"/>
              <a:buChar char="•"/>
            </a:pPr>
            <a:r>
              <a:rPr lang="es-MX" sz="2200" kern="100" dirty="0">
                <a:latin typeface="Montserrat"/>
                <a:ea typeface="Calibri" panose="020F0502020204030204" pitchFamily="34" charset="0"/>
                <a:cs typeface="Times New Roman"/>
              </a:rPr>
              <a:t>Cuestionamientos de </a:t>
            </a:r>
            <a:r>
              <a:rPr lang="es-MX" sz="2200" kern="100" dirty="0">
                <a:effectLst/>
                <a:latin typeface="Montserrat"/>
                <a:ea typeface="Calibri" panose="020F0502020204030204" pitchFamily="34" charset="0"/>
                <a:cs typeface="Times New Roman"/>
              </a:rPr>
              <a:t>los estereotipos tradicionales de género que perpetúan roles y expectativas limitantes para mujeres y hombres.</a:t>
            </a:r>
            <a:r>
              <a:rPr lang="es-MX" sz="2200" kern="100" dirty="0">
                <a:latin typeface="Montserrat"/>
                <a:ea typeface="Calibri" panose="020F0502020204030204" pitchFamily="34" charset="0"/>
                <a:cs typeface="Times New Roman"/>
              </a:rPr>
              <a:t> </a:t>
            </a:r>
            <a:endParaRPr lang="es-MX" sz="2200" kern="100" dirty="0">
              <a:effectLst/>
              <a:latin typeface="Montserrat" pitchFamily="2"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s-MX" sz="2200" kern="100" dirty="0">
                <a:latin typeface="Montserrat"/>
                <a:ea typeface="Calibri" panose="020F0502020204030204" pitchFamily="34" charset="0"/>
                <a:cs typeface="Times New Roman"/>
              </a:rPr>
              <a:t>Incorporación activa</a:t>
            </a:r>
            <a:r>
              <a:rPr lang="es-MX" sz="2200" kern="100" dirty="0">
                <a:effectLst/>
                <a:latin typeface="Montserrat"/>
                <a:ea typeface="Calibri" panose="020F0502020204030204" pitchFamily="34" charset="0"/>
                <a:cs typeface="Times New Roman"/>
              </a:rPr>
              <a:t> en las tareas del hogar y en la crianza de los hijos promueve una distribución equitativa de responsabilidades.</a:t>
            </a:r>
            <a:r>
              <a:rPr lang="es-MX" sz="2200" kern="100" dirty="0">
                <a:latin typeface="Montserrat"/>
                <a:ea typeface="Calibri" panose="020F0502020204030204" pitchFamily="34" charset="0"/>
                <a:cs typeface="Times New Roman"/>
              </a:rPr>
              <a:t> </a:t>
            </a:r>
            <a:endParaRPr lang="es-MX" sz="2200" kern="100" dirty="0">
              <a:effectLst/>
              <a:latin typeface="Montserrat" pitchFamily="2"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endParaRPr lang="es-MX" sz="2200" kern="100" dirty="0">
              <a:latin typeface="Montserrat" pitchFamily="2" charset="0"/>
              <a:cs typeface="Times New Roman"/>
            </a:endParaRPr>
          </a:p>
        </p:txBody>
      </p:sp>
      <p:sp>
        <p:nvSpPr>
          <p:cNvPr id="6" name="Título 1">
            <a:extLst>
              <a:ext uri="{FF2B5EF4-FFF2-40B4-BE49-F238E27FC236}">
                <a16:creationId xmlns:a16="http://schemas.microsoft.com/office/drawing/2014/main" id="{52857C57-6C83-3628-97BF-E9F73FC03427}"/>
              </a:ext>
            </a:extLst>
          </p:cNvPr>
          <p:cNvSpPr txBox="1">
            <a:spLocks/>
          </p:cNvSpPr>
          <p:nvPr/>
        </p:nvSpPr>
        <p:spPr>
          <a:xfrm>
            <a:off x="300038" y="-134458"/>
            <a:ext cx="10941051" cy="94566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Como hombres </a:t>
            </a:r>
            <a:endParaRPr kumimoji="0" lang="es-MX" sz="3200" b="1" i="0" u="none" strike="noStrike" kern="1200" cap="none" spc="0" normalizeH="0" baseline="0" noProof="0" dirty="0">
              <a:ln>
                <a:noFill/>
              </a:ln>
              <a:solidFill>
                <a:srgbClr val="245C4F"/>
              </a:solidFill>
              <a:effectLst/>
              <a:uLnTx/>
              <a:uFillTx/>
              <a:latin typeface="Montserrat" panose="00000500000000000000" pitchFamily="2" charset="0"/>
              <a:ea typeface="+mj-ea"/>
              <a:cs typeface="+mj-cs"/>
            </a:endParaRPr>
          </a:p>
        </p:txBody>
      </p:sp>
    </p:spTree>
    <p:extLst>
      <p:ext uri="{BB962C8B-B14F-4D97-AF65-F5344CB8AC3E}">
        <p14:creationId xmlns:p14="http://schemas.microsoft.com/office/powerpoint/2010/main" val="2478152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116A7-C1C7-37E5-D079-E71EBB99E41F}"/>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3D8AA6BC-562A-ED66-6ED2-CB5AFBAD0007}"/>
              </a:ext>
            </a:extLst>
          </p:cNvPr>
          <p:cNvSpPr/>
          <p:nvPr/>
        </p:nvSpPr>
        <p:spPr>
          <a:xfrm>
            <a:off x="4826287" y="809076"/>
            <a:ext cx="6461464" cy="5320944"/>
          </a:xfrm>
          <a:prstGeom prst="rect">
            <a:avLst/>
          </a:prstGeom>
        </p:spPr>
        <p:txBody>
          <a:bodyPr wrap="square" lIns="91440" tIns="45720" rIns="91440" bIns="45720" anchor="t">
            <a:spAutoFit/>
          </a:bodyPr>
          <a:lstStyle/>
          <a:p>
            <a:pPr marL="285750" indent="-285750" algn="just">
              <a:lnSpc>
                <a:spcPct val="107000"/>
              </a:lnSpc>
              <a:spcAft>
                <a:spcPts val="800"/>
              </a:spcAft>
              <a:buFont typeface="Arial" panose="020B0604020202020204" pitchFamily="34" charset="0"/>
              <a:buChar char="•"/>
            </a:pPr>
            <a:r>
              <a:rPr lang="es-MX" sz="2000" kern="100" dirty="0">
                <a:latin typeface="Montserrat"/>
                <a:ea typeface="+mn-lt"/>
                <a:cs typeface="Times New Roman"/>
              </a:rPr>
              <a:t>Defensa de políticas que promuevan la igualdad salarial, oportunidades de ascenso equitativas y un entorno laboral libre de discriminación. </a:t>
            </a:r>
            <a:endParaRPr lang="es-MX" sz="2000" kern="100" dirty="0">
              <a:latin typeface="Montserrat"/>
              <a:ea typeface="Calibri" panose="020F0502020204030204" pitchFamily="34" charset="0"/>
              <a:cs typeface="Times New Roman"/>
            </a:endParaRPr>
          </a:p>
          <a:p>
            <a:pPr marL="285750" indent="-285750" algn="just">
              <a:lnSpc>
                <a:spcPct val="107000"/>
              </a:lnSpc>
              <a:spcAft>
                <a:spcPts val="800"/>
              </a:spcAft>
              <a:buFont typeface="Arial" panose="020B0604020202020204" pitchFamily="34" charset="0"/>
              <a:buChar char="•"/>
            </a:pPr>
            <a:r>
              <a:rPr lang="es-MX" sz="2000" kern="100" dirty="0">
                <a:latin typeface="Montserrat"/>
                <a:ea typeface="Calibri" panose="020F0502020204030204" pitchFamily="34" charset="0"/>
                <a:cs typeface="Times New Roman"/>
              </a:rPr>
              <a:t>Establecimiento de relaciones</a:t>
            </a:r>
            <a:r>
              <a:rPr lang="es-MX" sz="2000" kern="100" dirty="0">
                <a:effectLst/>
                <a:latin typeface="Montserrat"/>
                <a:ea typeface="Calibri" panose="020F0502020204030204" pitchFamily="34" charset="0"/>
                <a:cs typeface="Times New Roman"/>
              </a:rPr>
              <a:t> basadas en el respeto mutuo y el consentimiento contribuye a prevenir la violencia de género. es y respetuosos.</a:t>
            </a:r>
            <a:endParaRPr lang="es-ES" sz="2000" dirty="0">
              <a:cs typeface="Calibri"/>
            </a:endParaRPr>
          </a:p>
          <a:p>
            <a:pPr marL="285750" indent="-285750" algn="just">
              <a:lnSpc>
                <a:spcPct val="107000"/>
              </a:lnSpc>
              <a:spcAft>
                <a:spcPts val="800"/>
              </a:spcAft>
              <a:buFont typeface="Arial" panose="020B0604020202020204" pitchFamily="34" charset="0"/>
              <a:buChar char="•"/>
            </a:pPr>
            <a:r>
              <a:rPr lang="es-MX" sz="2000" kern="100" dirty="0">
                <a:latin typeface="Montserrat"/>
                <a:ea typeface="Calibri" panose="020F0502020204030204" pitchFamily="34" charset="0"/>
                <a:cs typeface="Times New Roman"/>
              </a:rPr>
              <a:t>Promoción de</a:t>
            </a:r>
            <a:r>
              <a:rPr lang="es-MX" sz="2000" kern="100" dirty="0">
                <a:effectLst/>
                <a:latin typeface="Montserrat"/>
                <a:ea typeface="Calibri" panose="020F0502020204030204" pitchFamily="34" charset="0"/>
                <a:cs typeface="Times New Roman"/>
              </a:rPr>
              <a:t> un sistema educativo que </a:t>
            </a:r>
            <a:r>
              <a:rPr lang="es-MX" sz="2000" kern="100" dirty="0">
                <a:latin typeface="Montserrat"/>
                <a:ea typeface="Calibri" panose="020F0502020204030204" pitchFamily="34" charset="0"/>
                <a:cs typeface="Times New Roman"/>
              </a:rPr>
              <a:t>favorable a</a:t>
            </a:r>
            <a:r>
              <a:rPr lang="es-MX" sz="2000" kern="100" dirty="0">
                <a:effectLst/>
                <a:latin typeface="Montserrat"/>
                <a:ea typeface="Calibri" panose="020F0502020204030204" pitchFamily="34" charset="0"/>
                <a:cs typeface="Times New Roman"/>
              </a:rPr>
              <a:t> la igualdad de oportunidades para todas las personas, independientemente de su género.</a:t>
            </a:r>
          </a:p>
          <a:p>
            <a:pPr marL="285750" indent="-285750" algn="just">
              <a:lnSpc>
                <a:spcPct val="107000"/>
              </a:lnSpc>
              <a:spcAft>
                <a:spcPts val="800"/>
              </a:spcAft>
              <a:buFont typeface="Arial" panose="020B0604020202020204" pitchFamily="34" charset="0"/>
              <a:buChar char="•"/>
            </a:pPr>
            <a:r>
              <a:rPr lang="es-MX" sz="2000" kern="100" dirty="0">
                <a:latin typeface="Montserrat"/>
                <a:ea typeface="Calibri" panose="020F0502020204030204" pitchFamily="34" charset="0"/>
                <a:cs typeface="Times New Roman"/>
              </a:rPr>
              <a:t>Actuando </a:t>
            </a:r>
            <a:r>
              <a:rPr lang="es-MX" sz="2000" kern="100" dirty="0">
                <a:effectLst/>
                <a:latin typeface="Montserrat"/>
                <a:ea typeface="Calibri" panose="020F0502020204030204" pitchFamily="34" charset="0"/>
                <a:cs typeface="Times New Roman"/>
              </a:rPr>
              <a:t>como modelos positivos, influir en actitudes y comportamientos en sus comunidades.</a:t>
            </a:r>
            <a:r>
              <a:rPr lang="es-MX" sz="2000" kern="100" dirty="0">
                <a:latin typeface="Montserrat"/>
                <a:ea typeface="Calibri" panose="020F0502020204030204" pitchFamily="34" charset="0"/>
                <a:cs typeface="Times New Roman"/>
              </a:rPr>
              <a:t> </a:t>
            </a:r>
            <a:endParaRPr lang="es-MX" sz="2000" b="1" dirty="0">
              <a:latin typeface="Montserrat" pitchFamily="2" charset="0"/>
            </a:endParaRPr>
          </a:p>
        </p:txBody>
      </p:sp>
      <p:sp>
        <p:nvSpPr>
          <p:cNvPr id="6" name="Título 1">
            <a:extLst>
              <a:ext uri="{FF2B5EF4-FFF2-40B4-BE49-F238E27FC236}">
                <a16:creationId xmlns:a16="http://schemas.microsoft.com/office/drawing/2014/main" id="{52857C57-6C83-3628-97BF-E9F73FC03427}"/>
              </a:ext>
            </a:extLst>
          </p:cNvPr>
          <p:cNvSpPr txBox="1">
            <a:spLocks/>
          </p:cNvSpPr>
          <p:nvPr/>
        </p:nvSpPr>
        <p:spPr>
          <a:xfrm>
            <a:off x="300038" y="-134458"/>
            <a:ext cx="10941051" cy="94566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Como hombres </a:t>
            </a:r>
            <a:endParaRPr kumimoji="0" lang="es-MX" sz="3200" b="1" i="0" u="none" strike="noStrike" kern="1200" cap="none" spc="0" normalizeH="0" baseline="0" noProof="0" dirty="0">
              <a:ln>
                <a:noFill/>
              </a:ln>
              <a:solidFill>
                <a:srgbClr val="245C4F"/>
              </a:solidFill>
              <a:effectLst/>
              <a:uLnTx/>
              <a:uFillTx/>
              <a:latin typeface="Montserrat" panose="00000500000000000000" pitchFamily="2" charset="0"/>
              <a:ea typeface="+mj-ea"/>
              <a:cs typeface="+mj-cs"/>
            </a:endParaRPr>
          </a:p>
        </p:txBody>
      </p:sp>
      <p:pic>
        <p:nvPicPr>
          <p:cNvPr id="2" name="Imagen 1" descr="símbolo masculino. un hombre se encuentra junto a un icono de género.  ilustración vectorial. Departamento. 2779357 Vector en Vecteezy">
            <a:extLst>
              <a:ext uri="{FF2B5EF4-FFF2-40B4-BE49-F238E27FC236}">
                <a16:creationId xmlns:a16="http://schemas.microsoft.com/office/drawing/2014/main" id="{6DC4D378-1D54-DBE8-8FFF-5B070936160E}"/>
              </a:ext>
            </a:extLst>
          </p:cNvPr>
          <p:cNvPicPr>
            <a:picLocks noChangeAspect="1"/>
          </p:cNvPicPr>
          <p:nvPr/>
        </p:nvPicPr>
        <p:blipFill rotWithShape="1">
          <a:blip r:embed="rId3"/>
          <a:srcRect l="19277" r="16145" b="-361"/>
          <a:stretch/>
        </p:blipFill>
        <p:spPr>
          <a:xfrm>
            <a:off x="661836" y="1360035"/>
            <a:ext cx="3842872" cy="4004890"/>
          </a:xfrm>
          <a:prstGeom prst="rect">
            <a:avLst/>
          </a:prstGeom>
        </p:spPr>
      </p:pic>
    </p:spTree>
    <p:extLst>
      <p:ext uri="{BB962C8B-B14F-4D97-AF65-F5344CB8AC3E}">
        <p14:creationId xmlns:p14="http://schemas.microsoft.com/office/powerpoint/2010/main" val="3316777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8506150-403C-4363-B7C0-1F66CEFF7D9D}"/>
              </a:ext>
            </a:extLst>
          </p:cNvPr>
          <p:cNvSpPr/>
          <p:nvPr/>
        </p:nvSpPr>
        <p:spPr>
          <a:xfrm>
            <a:off x="300037" y="1095471"/>
            <a:ext cx="11246199" cy="3785652"/>
          </a:xfrm>
          <a:prstGeom prst="rect">
            <a:avLst/>
          </a:prstGeom>
        </p:spPr>
        <p:txBody>
          <a:bodyPr wrap="square" lIns="91440" tIns="45720" rIns="91440" bIns="45720" anchor="t">
            <a:spAutoFit/>
          </a:bodyPr>
          <a:lstStyle/>
          <a:p>
            <a:pPr marL="342900" indent="-342900" algn="just">
              <a:buFont typeface="Arial" panose="020B0604020202020204" pitchFamily="34" charset="0"/>
              <a:buChar char="•"/>
            </a:pPr>
            <a:endParaRPr lang="es-MX" sz="2000" b="1" dirty="0">
              <a:latin typeface="Montserrat" panose="00000500000000000000" pitchFamily="2" charset="0"/>
            </a:endParaRPr>
          </a:p>
          <a:p>
            <a:pPr marL="342900" indent="-342900" algn="just">
              <a:buFont typeface="Arial" panose="020B0604020202020204" pitchFamily="34" charset="0"/>
              <a:buChar char="•"/>
            </a:pPr>
            <a:endParaRPr lang="es-MX" sz="2000" b="1" dirty="0">
              <a:latin typeface="Montserrat" panose="00000500000000000000" pitchFamily="2" charset="0"/>
            </a:endParaRPr>
          </a:p>
          <a:p>
            <a:pPr marL="342900" indent="-342900" algn="just">
              <a:buFont typeface="Arial" panose="020B0604020202020204" pitchFamily="34" charset="0"/>
              <a:buChar char="•"/>
            </a:pPr>
            <a:endParaRPr lang="es-ES" sz="2000" dirty="0">
              <a:latin typeface="Montserrat" panose="00000500000000000000" pitchFamily="2" charset="0"/>
            </a:endParaRPr>
          </a:p>
          <a:p>
            <a:pPr algn="just"/>
            <a:r>
              <a:rPr lang="es-ES" sz="3600" b="1" dirty="0">
                <a:latin typeface="Montserrat" panose="00000500000000000000" pitchFamily="2" charset="0"/>
              </a:rPr>
              <a:t>Te </a:t>
            </a:r>
            <a:r>
              <a:rPr lang="es-MX" sz="3600" b="1" dirty="0">
                <a:latin typeface="Montserrat" panose="00000500000000000000" pitchFamily="2" charset="0"/>
              </a:rPr>
              <a:t>invitamos a que te sumes a las acciones que ayuden a que las mujeres puedan ejercer sus derechos. </a:t>
            </a:r>
          </a:p>
          <a:p>
            <a:pPr marL="342900" indent="-342900" algn="just">
              <a:buFont typeface="Arial" panose="020B0604020202020204" pitchFamily="34" charset="0"/>
              <a:buChar char="•"/>
            </a:pPr>
            <a:endParaRPr lang="es-MX" sz="3600" b="1" dirty="0">
              <a:latin typeface="Montserrat" panose="00000500000000000000" pitchFamily="2" charset="0"/>
            </a:endParaRPr>
          </a:p>
          <a:p>
            <a:pPr marL="342900" indent="-342900" algn="just">
              <a:buFont typeface="Arial" panose="020B0604020202020204" pitchFamily="34" charset="0"/>
              <a:buChar char="•"/>
            </a:pPr>
            <a:endParaRPr lang="es-ES" sz="3600" b="1" dirty="0">
              <a:latin typeface="Montserrat" panose="00000500000000000000" pitchFamily="2" charset="0"/>
            </a:endParaRPr>
          </a:p>
        </p:txBody>
      </p:sp>
      <p:pic>
        <p:nvPicPr>
          <p:cNvPr id="3" name="Imagen 2" descr="Un dibujo de un perro&#10;&#10;Descripción generada automáticamente con confianza media">
            <a:extLst>
              <a:ext uri="{FF2B5EF4-FFF2-40B4-BE49-F238E27FC236}">
                <a16:creationId xmlns:a16="http://schemas.microsoft.com/office/drawing/2014/main" id="{C274DEC3-699B-C4D9-E770-A30C5EAED6CA}"/>
              </a:ext>
            </a:extLst>
          </p:cNvPr>
          <p:cNvPicPr>
            <a:picLocks noChangeAspect="1"/>
          </p:cNvPicPr>
          <p:nvPr/>
        </p:nvPicPr>
        <p:blipFill>
          <a:blip r:embed="rId3"/>
          <a:stretch>
            <a:fillRect/>
          </a:stretch>
        </p:blipFill>
        <p:spPr>
          <a:xfrm>
            <a:off x="3719593" y="3884178"/>
            <a:ext cx="4324996" cy="2562412"/>
          </a:xfrm>
          <a:prstGeom prst="rect">
            <a:avLst/>
          </a:prstGeom>
        </p:spPr>
      </p:pic>
    </p:spTree>
    <p:extLst>
      <p:ext uri="{BB962C8B-B14F-4D97-AF65-F5344CB8AC3E}">
        <p14:creationId xmlns:p14="http://schemas.microsoft.com/office/powerpoint/2010/main" val="43747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44339B4B-A8AC-95EB-605D-AAA9608D9D94}"/>
              </a:ext>
            </a:extLst>
          </p:cNvPr>
          <p:cNvSpPr txBox="1">
            <a:spLocks/>
          </p:cNvSpPr>
          <p:nvPr/>
        </p:nvSpPr>
        <p:spPr>
          <a:xfrm>
            <a:off x="343741" y="303565"/>
            <a:ext cx="9643732" cy="73050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3200" b="1" dirty="0">
                <a:solidFill>
                  <a:srgbClr val="245C4F"/>
                </a:solidFill>
                <a:latin typeface="Montserrat" panose="00000500000000000000" pitchFamily="2" charset="0"/>
              </a:rPr>
              <a:t>El 8M se conmemora</a:t>
            </a:r>
          </a:p>
        </p:txBody>
      </p:sp>
      <p:sp>
        <p:nvSpPr>
          <p:cNvPr id="5" name="CuadroTexto 4">
            <a:extLst>
              <a:ext uri="{FF2B5EF4-FFF2-40B4-BE49-F238E27FC236}">
                <a16:creationId xmlns:a16="http://schemas.microsoft.com/office/drawing/2014/main" id="{04C449F8-0839-866B-BB61-A2816C0FBB4D}"/>
              </a:ext>
            </a:extLst>
          </p:cNvPr>
          <p:cNvSpPr txBox="1"/>
          <p:nvPr/>
        </p:nvSpPr>
        <p:spPr>
          <a:xfrm>
            <a:off x="465788" y="1518874"/>
            <a:ext cx="10972802" cy="3693319"/>
          </a:xfrm>
          <a:prstGeom prst="rect">
            <a:avLst/>
          </a:prstGeom>
          <a:noFill/>
        </p:spPr>
        <p:txBody>
          <a:bodyPr wrap="square" lIns="91440" tIns="45720" rIns="91440" bIns="45720" anchor="t">
            <a:spAutoFit/>
          </a:bodyPr>
          <a:lstStyle/>
          <a:p>
            <a:pPr marL="342900" indent="-342900" algn="just">
              <a:buFont typeface="Arial" panose="020B0604020202020204" pitchFamily="34" charset="0"/>
              <a:buChar char="•"/>
            </a:pPr>
            <a:r>
              <a:rPr lang="es-MX" sz="2600" b="1" dirty="0">
                <a:solidFill>
                  <a:srgbClr val="404040"/>
                </a:solidFill>
                <a:latin typeface="Montserrat"/>
              </a:rPr>
              <a:t>Festejar</a:t>
            </a:r>
            <a:r>
              <a:rPr lang="es-MX" sz="2600" b="0" dirty="0">
                <a:solidFill>
                  <a:srgbClr val="404040"/>
                </a:solidFill>
                <a:latin typeface="Montserrat"/>
              </a:rPr>
              <a:t> conlleva un motivo para hacer </a:t>
            </a:r>
            <a:r>
              <a:rPr lang="es-MX" sz="2600" b="0" dirty="0">
                <a:latin typeface="Montserrat"/>
              </a:rPr>
              <a:t>algo </a:t>
            </a:r>
            <a:r>
              <a:rPr lang="es-MX" sz="2600" b="1" dirty="0">
                <a:latin typeface="Montserrat"/>
              </a:rPr>
              <a:t>divertido</a:t>
            </a:r>
            <a:r>
              <a:rPr lang="es-MX" sz="2600" dirty="0">
                <a:latin typeface="Montserrat"/>
              </a:rPr>
              <a:t>.</a:t>
            </a:r>
          </a:p>
          <a:p>
            <a:pPr marL="342900" indent="-342900" algn="just">
              <a:buFont typeface="Arial" panose="020B0604020202020204" pitchFamily="34" charset="0"/>
              <a:buChar char="•"/>
            </a:pPr>
            <a:endParaRPr lang="es-MX" sz="2600" dirty="0">
              <a:solidFill>
                <a:srgbClr val="FF0000"/>
              </a:solidFill>
              <a:latin typeface="Montserrat"/>
            </a:endParaRPr>
          </a:p>
          <a:p>
            <a:pPr marL="342900" indent="-342900" algn="just">
              <a:buFont typeface="Arial" panose="020B0604020202020204" pitchFamily="34" charset="0"/>
              <a:buChar char="•"/>
            </a:pPr>
            <a:r>
              <a:rPr lang="es-MX" sz="2600" b="1" i="0" dirty="0">
                <a:solidFill>
                  <a:srgbClr val="404040"/>
                </a:solidFill>
                <a:effectLst/>
                <a:latin typeface="Montserrat"/>
              </a:rPr>
              <a:t>Celebrar</a:t>
            </a:r>
            <a:r>
              <a:rPr lang="es-MX" sz="2600" b="0" i="0" dirty="0">
                <a:solidFill>
                  <a:srgbClr val="404040"/>
                </a:solidFill>
                <a:effectLst/>
                <a:latin typeface="Montserrat"/>
              </a:rPr>
              <a:t> es llevar a cabo un acto o ceremonia por un </a:t>
            </a:r>
            <a:r>
              <a:rPr lang="es-MX" sz="2600" b="1" i="0" dirty="0">
                <a:solidFill>
                  <a:srgbClr val="404040"/>
                </a:solidFill>
                <a:effectLst/>
                <a:latin typeface="Montserrat"/>
              </a:rPr>
              <a:t>acontecimiento que trae felicidad o un recuerdo feliz</a:t>
            </a:r>
            <a:r>
              <a:rPr lang="es-MX" sz="2600" dirty="0">
                <a:solidFill>
                  <a:srgbClr val="404040"/>
                </a:solidFill>
                <a:latin typeface="Montserrat"/>
              </a:rPr>
              <a:t>.</a:t>
            </a:r>
            <a:endParaRPr lang="es-MX" sz="2600" b="0" i="0" dirty="0">
              <a:solidFill>
                <a:srgbClr val="404040"/>
              </a:solidFill>
              <a:effectLst/>
              <a:latin typeface="Montserrat"/>
            </a:endParaRPr>
          </a:p>
          <a:p>
            <a:pPr marL="342900" indent="-342900" algn="just">
              <a:buFont typeface="Arial" panose="020B0604020202020204" pitchFamily="34" charset="0"/>
              <a:buChar char="•"/>
            </a:pPr>
            <a:endParaRPr lang="es-MX" sz="2600" dirty="0">
              <a:solidFill>
                <a:srgbClr val="404040"/>
              </a:solidFill>
              <a:latin typeface="Montserrat"/>
            </a:endParaRPr>
          </a:p>
          <a:p>
            <a:pPr marL="342900" indent="-342900" algn="just">
              <a:buFont typeface="Arial" panose="020B0604020202020204" pitchFamily="34" charset="0"/>
              <a:buChar char="•"/>
            </a:pPr>
            <a:r>
              <a:rPr lang="es-MX" sz="2600" b="1" dirty="0">
                <a:solidFill>
                  <a:srgbClr val="404040"/>
                </a:solidFill>
                <a:latin typeface="Montserrat"/>
              </a:rPr>
              <a:t>C</a:t>
            </a:r>
            <a:r>
              <a:rPr lang="es-MX" sz="2600" b="1" i="0" dirty="0">
                <a:solidFill>
                  <a:srgbClr val="404040"/>
                </a:solidFill>
                <a:effectLst/>
                <a:latin typeface="Montserrat"/>
              </a:rPr>
              <a:t>onmemorar</a:t>
            </a:r>
            <a:r>
              <a:rPr lang="es-MX" sz="2600" b="0" i="0" dirty="0">
                <a:solidFill>
                  <a:srgbClr val="404040"/>
                </a:solidFill>
                <a:effectLst/>
                <a:latin typeface="Montserrat"/>
              </a:rPr>
              <a:t> significa </a:t>
            </a:r>
            <a:r>
              <a:rPr lang="es-MX" sz="2600" b="1" i="0" dirty="0">
                <a:solidFill>
                  <a:srgbClr val="404040"/>
                </a:solidFill>
                <a:effectLst/>
                <a:latin typeface="Montserrat"/>
              </a:rPr>
              <a:t>recordar</a:t>
            </a:r>
            <a:r>
              <a:rPr lang="es-MX" sz="2600" b="0" i="0" dirty="0">
                <a:solidFill>
                  <a:srgbClr val="404040"/>
                </a:solidFill>
                <a:effectLst/>
                <a:latin typeface="Montserrat"/>
              </a:rPr>
              <a:t> a alguien o algo </a:t>
            </a:r>
            <a:r>
              <a:rPr lang="es-MX" sz="2600" b="1" i="0" dirty="0">
                <a:solidFill>
                  <a:srgbClr val="404040"/>
                </a:solidFill>
                <a:effectLst/>
                <a:latin typeface="Montserrat"/>
              </a:rPr>
              <a:t>de manera</a:t>
            </a:r>
            <a:r>
              <a:rPr lang="es-MX" sz="2600" b="0" i="0" dirty="0">
                <a:solidFill>
                  <a:srgbClr val="404040"/>
                </a:solidFill>
                <a:effectLst/>
                <a:latin typeface="Montserrat"/>
              </a:rPr>
              <a:t> más </a:t>
            </a:r>
            <a:r>
              <a:rPr lang="es-MX" sz="2600" b="1" i="0" dirty="0">
                <a:solidFill>
                  <a:srgbClr val="404040"/>
                </a:solidFill>
                <a:effectLst/>
                <a:latin typeface="Montserrat"/>
              </a:rPr>
              <a:t>solemne</a:t>
            </a:r>
            <a:r>
              <a:rPr lang="es-MX" sz="2600" b="0" i="0" dirty="0">
                <a:solidFill>
                  <a:srgbClr val="404040"/>
                </a:solidFill>
                <a:effectLst/>
                <a:latin typeface="Montserrat"/>
              </a:rPr>
              <a:t>, sus sinónimos son “recordar”, “rememorar”, “evocar”.</a:t>
            </a:r>
          </a:p>
          <a:p>
            <a:pPr algn="just"/>
            <a:endParaRPr lang="es-MX" sz="2600" b="0" i="0" dirty="0">
              <a:solidFill>
                <a:srgbClr val="404040"/>
              </a:solidFill>
              <a:effectLst/>
              <a:latin typeface="Montserrat" pitchFamily="2" charset="0"/>
            </a:endParaRPr>
          </a:p>
        </p:txBody>
      </p:sp>
    </p:spTree>
    <p:extLst>
      <p:ext uri="{BB962C8B-B14F-4D97-AF65-F5344CB8AC3E}">
        <p14:creationId xmlns:p14="http://schemas.microsoft.com/office/powerpoint/2010/main" val="413949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419C43DA-D311-4B6D-B218-798E006B78CC}"/>
              </a:ext>
            </a:extLst>
          </p:cNvPr>
          <p:cNvSpPr txBox="1">
            <a:spLocks/>
          </p:cNvSpPr>
          <p:nvPr/>
        </p:nvSpPr>
        <p:spPr>
          <a:xfrm>
            <a:off x="557954" y="155718"/>
            <a:ext cx="11528213" cy="800100"/>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3733" b="1" dirty="0">
                <a:solidFill>
                  <a:srgbClr val="245C4F"/>
                </a:solidFill>
                <a:latin typeface="Montserrat"/>
                <a:cs typeface="Arial Black" panose="020B0A04020102020204" pitchFamily="34" charset="0"/>
              </a:rPr>
              <a:t>Datos de contacto:</a:t>
            </a:r>
          </a:p>
        </p:txBody>
      </p:sp>
      <p:sp>
        <p:nvSpPr>
          <p:cNvPr id="6" name="2 Marcador de texto">
            <a:extLst>
              <a:ext uri="{FF2B5EF4-FFF2-40B4-BE49-F238E27FC236}">
                <a16:creationId xmlns:a16="http://schemas.microsoft.com/office/drawing/2014/main" id="{1B5745EE-B734-418E-9616-1AB590DD8333}"/>
              </a:ext>
            </a:extLst>
          </p:cNvPr>
          <p:cNvSpPr txBox="1">
            <a:spLocks/>
          </p:cNvSpPr>
          <p:nvPr/>
        </p:nvSpPr>
        <p:spPr>
          <a:xfrm>
            <a:off x="808737" y="1403337"/>
            <a:ext cx="4948241" cy="1511303"/>
          </a:xfrm>
          <a:prstGeom prst="rect">
            <a:avLst/>
          </a:prstGeom>
        </p:spPr>
        <p:txBody>
          <a:bodyPr vert="horz" lIns="121920" tIns="60960" rIns="121920" bIns="60960" rtlCol="0">
            <a:noAutofit/>
          </a:bodyPr>
          <a:lstStyle>
            <a:lvl1pPr marL="0" indent="0" algn="ctr" defTabSz="685800" rtl="0" eaLnBrk="1" latinLnBrk="0" hangingPunct="1">
              <a:lnSpc>
                <a:spcPct val="90000"/>
              </a:lnSpc>
              <a:spcBef>
                <a:spcPts val="750"/>
              </a:spcBef>
              <a:buFontTx/>
              <a:buNone/>
              <a:defRPr sz="2100" kern="1200">
                <a:solidFill>
                  <a:srgbClr val="C2A574"/>
                </a:solidFill>
                <a:latin typeface="Montserrat" panose="00000500000000000000"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MX" sz="1867" b="1" dirty="0">
                <a:solidFill>
                  <a:srgbClr val="BC945A"/>
                </a:solidFill>
              </a:rPr>
              <a:t>Yamileth Ugalde Benavente</a:t>
            </a:r>
          </a:p>
          <a:p>
            <a:r>
              <a:rPr lang="es-MX" sz="1867" dirty="0">
                <a:solidFill>
                  <a:schemeClr val="tx1"/>
                </a:solidFill>
              </a:rPr>
              <a:t>Directora de Capacitación, Certificación y Materiales Educativos</a:t>
            </a:r>
          </a:p>
          <a:p>
            <a:r>
              <a:rPr lang="es-MX" sz="1867" dirty="0">
                <a:solidFill>
                  <a:schemeClr val="tx1"/>
                </a:solidFill>
              </a:rPr>
              <a:t>Teléfono: 53224200 ext. 4100</a:t>
            </a:r>
          </a:p>
          <a:p>
            <a:r>
              <a:rPr lang="es-MX" sz="1867" dirty="0">
                <a:solidFill>
                  <a:schemeClr val="tx1"/>
                </a:solidFill>
              </a:rPr>
              <a:t>Correo electrónico: yugalde@inmujeres.gob.mx</a:t>
            </a:r>
          </a:p>
        </p:txBody>
      </p:sp>
      <p:sp>
        <p:nvSpPr>
          <p:cNvPr id="7" name="2 Marcador de texto">
            <a:extLst>
              <a:ext uri="{FF2B5EF4-FFF2-40B4-BE49-F238E27FC236}">
                <a16:creationId xmlns:a16="http://schemas.microsoft.com/office/drawing/2014/main" id="{4815FEC9-2A4C-463A-ACBE-57BC788559F9}"/>
              </a:ext>
            </a:extLst>
          </p:cNvPr>
          <p:cNvSpPr txBox="1">
            <a:spLocks/>
          </p:cNvSpPr>
          <p:nvPr/>
        </p:nvSpPr>
        <p:spPr>
          <a:xfrm>
            <a:off x="3502509" y="3987810"/>
            <a:ext cx="4948241" cy="1511303"/>
          </a:xfrm>
          <a:prstGeom prst="rect">
            <a:avLst/>
          </a:prstGeom>
        </p:spPr>
        <p:txBody>
          <a:bodyPr vert="horz" lIns="121920" tIns="60960" rIns="121920" bIns="60960" rtlCol="0">
            <a:noAutofit/>
          </a:bodyPr>
          <a:lstStyle>
            <a:lvl1pPr marL="0" indent="0" algn="ctr" defTabSz="685800" rtl="0" eaLnBrk="1" latinLnBrk="0" hangingPunct="1">
              <a:lnSpc>
                <a:spcPct val="90000"/>
              </a:lnSpc>
              <a:spcBef>
                <a:spcPts val="750"/>
              </a:spcBef>
              <a:buFontTx/>
              <a:buNone/>
              <a:defRPr sz="2100" kern="1200">
                <a:solidFill>
                  <a:srgbClr val="C2A574"/>
                </a:solidFill>
                <a:latin typeface="Montserrat" panose="00000500000000000000"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MX" sz="1867" b="1" dirty="0">
                <a:solidFill>
                  <a:srgbClr val="BC945A"/>
                </a:solidFill>
              </a:rPr>
              <a:t>Yanira Mejía Martínez</a:t>
            </a:r>
          </a:p>
          <a:p>
            <a:r>
              <a:rPr lang="es-MX" sz="1867" dirty="0">
                <a:solidFill>
                  <a:schemeClr val="tx1"/>
                </a:solidFill>
              </a:rPr>
              <a:t>Jefa Departamento de</a:t>
            </a:r>
            <a:br>
              <a:rPr lang="es-MX" sz="1867" dirty="0">
                <a:solidFill>
                  <a:schemeClr val="tx1"/>
                </a:solidFill>
              </a:rPr>
            </a:br>
            <a:r>
              <a:rPr lang="es-MX" sz="1867" dirty="0">
                <a:solidFill>
                  <a:schemeClr val="tx1"/>
                </a:solidFill>
              </a:rPr>
              <a:t>Desarrollo Didáctico</a:t>
            </a:r>
          </a:p>
          <a:p>
            <a:r>
              <a:rPr lang="es-MX" sz="1867" dirty="0">
                <a:solidFill>
                  <a:schemeClr val="tx1"/>
                </a:solidFill>
              </a:rPr>
              <a:t>Teléfono: 53224200 ext. 4110</a:t>
            </a:r>
          </a:p>
          <a:p>
            <a:r>
              <a:rPr lang="es-MX" sz="1867" dirty="0">
                <a:solidFill>
                  <a:schemeClr val="tx1"/>
                </a:solidFill>
              </a:rPr>
              <a:t>Correo electrónico: yfmejia@inmujeres.gob.mx</a:t>
            </a:r>
          </a:p>
        </p:txBody>
      </p:sp>
      <p:sp>
        <p:nvSpPr>
          <p:cNvPr id="9" name="2 Marcador de texto">
            <a:extLst>
              <a:ext uri="{FF2B5EF4-FFF2-40B4-BE49-F238E27FC236}">
                <a16:creationId xmlns:a16="http://schemas.microsoft.com/office/drawing/2014/main" id="{AF98969E-5902-4932-AB49-1CF7A731F7FA}"/>
              </a:ext>
            </a:extLst>
          </p:cNvPr>
          <p:cNvSpPr txBox="1">
            <a:spLocks/>
          </p:cNvSpPr>
          <p:nvPr/>
        </p:nvSpPr>
        <p:spPr>
          <a:xfrm>
            <a:off x="5727701" y="1358890"/>
            <a:ext cx="4948241" cy="1511303"/>
          </a:xfrm>
          <a:prstGeom prst="rect">
            <a:avLst/>
          </a:prstGeom>
        </p:spPr>
        <p:txBody>
          <a:bodyPr vert="horz" lIns="121920" tIns="60960" rIns="121920" bIns="60960" rtlCol="0">
            <a:noAutofit/>
          </a:bodyPr>
          <a:lstStyle>
            <a:lvl1pPr marL="0" indent="0" algn="ctr" defTabSz="685800" rtl="0" eaLnBrk="1" latinLnBrk="0" hangingPunct="1">
              <a:lnSpc>
                <a:spcPct val="90000"/>
              </a:lnSpc>
              <a:spcBef>
                <a:spcPts val="750"/>
              </a:spcBef>
              <a:buFontTx/>
              <a:buNone/>
              <a:defRPr sz="2100" kern="1200">
                <a:solidFill>
                  <a:srgbClr val="C2A574"/>
                </a:solidFill>
                <a:latin typeface="Montserrat" panose="00000500000000000000"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MX" sz="1867" b="1" dirty="0">
                <a:solidFill>
                  <a:srgbClr val="BC945A"/>
                </a:solidFill>
              </a:rPr>
              <a:t>Yolanda García Amezola</a:t>
            </a:r>
          </a:p>
          <a:p>
            <a:r>
              <a:rPr lang="es-MX" sz="1867" dirty="0">
                <a:solidFill>
                  <a:schemeClr val="tx1"/>
                </a:solidFill>
              </a:rPr>
              <a:t>Subdirectora de Capacitación y Certificación</a:t>
            </a:r>
          </a:p>
          <a:p>
            <a:r>
              <a:rPr lang="es-MX" sz="1867" dirty="0">
                <a:solidFill>
                  <a:schemeClr val="tx1"/>
                </a:solidFill>
              </a:rPr>
              <a:t>Teléfono: 53224200 ext. 4106</a:t>
            </a:r>
          </a:p>
          <a:p>
            <a:r>
              <a:rPr lang="es-MX" sz="1867" dirty="0">
                <a:solidFill>
                  <a:schemeClr val="tx1"/>
                </a:solidFill>
              </a:rPr>
              <a:t>Correo electrónico: ygarcia@inmujeres.gob.mx</a:t>
            </a:r>
          </a:p>
        </p:txBody>
      </p:sp>
    </p:spTree>
    <p:extLst>
      <p:ext uri="{BB962C8B-B14F-4D97-AF65-F5344CB8AC3E}">
        <p14:creationId xmlns:p14="http://schemas.microsoft.com/office/powerpoint/2010/main" val="631998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4701F5C-A251-7D41-B722-5DB282B5A85B}"/>
              </a:ext>
            </a:extLst>
          </p:cNvPr>
          <p:cNvSpPr>
            <a:spLocks noGrp="1"/>
          </p:cNvSpPr>
          <p:nvPr>
            <p:ph type="body" sz="quarter" idx="13"/>
          </p:nvPr>
        </p:nvSpPr>
        <p:spPr>
          <a:xfrm>
            <a:off x="1088397" y="3252206"/>
            <a:ext cx="10126721" cy="561931"/>
          </a:xfrm>
        </p:spPr>
        <p:txBody>
          <a:bodyPr>
            <a:normAutofit fontScale="92500" lnSpcReduction="10000"/>
          </a:bodyPr>
          <a:lstStyle/>
          <a:p>
            <a:r>
              <a:rPr lang="es-MX" dirty="0">
                <a:solidFill>
                  <a:srgbClr val="245C4F"/>
                </a:solidFill>
              </a:rPr>
              <a:t>GRACIAS</a:t>
            </a:r>
          </a:p>
        </p:txBody>
      </p:sp>
    </p:spTree>
    <p:extLst>
      <p:ext uri="{BB962C8B-B14F-4D97-AF65-F5344CB8AC3E}">
        <p14:creationId xmlns:p14="http://schemas.microsoft.com/office/powerpoint/2010/main" val="2115779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95D2202-ABA9-4992-A453-19748D7A31F0}"/>
              </a:ext>
            </a:extLst>
          </p:cNvPr>
          <p:cNvSpPr txBox="1">
            <a:spLocks/>
          </p:cNvSpPr>
          <p:nvPr/>
        </p:nvSpPr>
        <p:spPr>
          <a:xfrm>
            <a:off x="405555" y="0"/>
            <a:ext cx="10941051" cy="945668"/>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s-MX" b="1" i="0" u="none" strike="noStrike" kern="1200" cap="none" spc="0" normalizeH="0" baseline="0" noProof="0" dirty="0">
                <a:ln>
                  <a:noFill/>
                </a:ln>
                <a:solidFill>
                  <a:srgbClr val="245C4F"/>
                </a:solidFill>
                <a:effectLst/>
                <a:uLnTx/>
                <a:uFillTx/>
                <a:latin typeface="Montserrat"/>
              </a:rPr>
              <a:t>¿Cómo surge el 8M?</a:t>
            </a:r>
          </a:p>
        </p:txBody>
      </p:sp>
      <p:pic>
        <p:nvPicPr>
          <p:cNvPr id="4" name="Por qué conmemoramos el 8M_UNAM">
            <a:hlinkClick r:id="" action="ppaction://media"/>
            <a:extLst>
              <a:ext uri="{FF2B5EF4-FFF2-40B4-BE49-F238E27FC236}">
                <a16:creationId xmlns:a16="http://schemas.microsoft.com/office/drawing/2014/main" id="{E0B04D82-8176-14C0-22E9-7BD0516E71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42258" y="1228363"/>
            <a:ext cx="7913225" cy="5368242"/>
          </a:xfrm>
          <a:prstGeom prst="rect">
            <a:avLst/>
          </a:prstGeom>
        </p:spPr>
      </p:pic>
    </p:spTree>
    <p:extLst>
      <p:ext uri="{BB962C8B-B14F-4D97-AF65-F5344CB8AC3E}">
        <p14:creationId xmlns:p14="http://schemas.microsoft.com/office/powerpoint/2010/main" val="347396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0C8AA-E088-DB1B-D7E5-47A3F34F928A}"/>
            </a:ext>
          </a:extLst>
        </p:cNvPr>
        <p:cNvGrpSpPr/>
        <p:nvPr/>
      </p:nvGrpSpPr>
      <p:grpSpPr>
        <a:xfrm>
          <a:off x="0" y="0"/>
          <a:ext cx="0" cy="0"/>
          <a:chOff x="0" y="0"/>
          <a:chExt cx="0" cy="0"/>
        </a:xfrm>
      </p:grpSpPr>
      <p:sp>
        <p:nvSpPr>
          <p:cNvPr id="19" name="Marcador de contenido 2">
            <a:extLst>
              <a:ext uri="{FF2B5EF4-FFF2-40B4-BE49-F238E27FC236}">
                <a16:creationId xmlns:a16="http://schemas.microsoft.com/office/drawing/2014/main" id="{5BC7221D-6535-BA89-40C6-D6134DCA9198}"/>
              </a:ext>
            </a:extLst>
          </p:cNvPr>
          <p:cNvSpPr>
            <a:spLocks noGrp="1"/>
          </p:cNvSpPr>
          <p:nvPr>
            <p:ph type="title" idx="4294967295"/>
          </p:nvPr>
        </p:nvSpPr>
        <p:spPr>
          <a:xfrm>
            <a:off x="3938588" y="903288"/>
            <a:ext cx="8253412" cy="5181600"/>
          </a:xfrm>
          <a:solidFill>
            <a:srgbClr val="2F4636"/>
          </a:solidFill>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s-MX" sz="4298" b="1" dirty="0">
                <a:solidFill>
                  <a:schemeClr val="bg1"/>
                </a:solidFill>
                <a:latin typeface="MonserratT"/>
              </a:rPr>
              <a:t>¿ Se festeja o se conmemora?</a:t>
            </a:r>
          </a:p>
        </p:txBody>
      </p:sp>
      <p:sp>
        <p:nvSpPr>
          <p:cNvPr id="5" name="CuadroTexto 4">
            <a:extLst>
              <a:ext uri="{FF2B5EF4-FFF2-40B4-BE49-F238E27FC236}">
                <a16:creationId xmlns:a16="http://schemas.microsoft.com/office/drawing/2014/main" id="{31643BD5-B359-3478-9D60-191BB45215A3}"/>
              </a:ext>
            </a:extLst>
          </p:cNvPr>
          <p:cNvSpPr txBox="1"/>
          <p:nvPr/>
        </p:nvSpPr>
        <p:spPr>
          <a:xfrm>
            <a:off x="933450" y="1357568"/>
            <a:ext cx="9982200" cy="2862322"/>
          </a:xfrm>
          <a:prstGeom prst="rect">
            <a:avLst/>
          </a:prstGeom>
          <a:noFill/>
        </p:spPr>
        <p:txBody>
          <a:bodyPr wrap="square" lIns="91440" tIns="45720" rIns="91440" bIns="45720" anchor="t">
            <a:spAutoFit/>
          </a:bodyPr>
          <a:lstStyle/>
          <a:p>
            <a:pPr algn="ctr"/>
            <a:r>
              <a:rPr lang="es-MX" sz="6000" b="1" dirty="0">
                <a:solidFill>
                  <a:srgbClr val="245C4F"/>
                </a:solidFill>
                <a:latin typeface="Montserrat"/>
              </a:rPr>
              <a:t>Actualmente…</a:t>
            </a:r>
          </a:p>
          <a:p>
            <a:pPr algn="ctr"/>
            <a:r>
              <a:rPr lang="es-MX" sz="6000" b="1" dirty="0">
                <a:solidFill>
                  <a:srgbClr val="245C4F"/>
                </a:solidFill>
                <a:latin typeface="Montserrat" panose="00000500000000000000" pitchFamily="2" charset="0"/>
              </a:rPr>
              <a:t>¿Cuál es la situación de las mujeres?</a:t>
            </a:r>
          </a:p>
        </p:txBody>
      </p:sp>
    </p:spTree>
    <p:extLst>
      <p:ext uri="{BB962C8B-B14F-4D97-AF65-F5344CB8AC3E}">
        <p14:creationId xmlns:p14="http://schemas.microsoft.com/office/powerpoint/2010/main" val="173787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F4A20FD6-5D3D-4ED8-9C95-1DB9829D9E75}"/>
              </a:ext>
            </a:extLst>
          </p:cNvPr>
          <p:cNvGraphicFramePr/>
          <p:nvPr/>
        </p:nvGraphicFramePr>
        <p:xfrm>
          <a:off x="2194228" y="2219317"/>
          <a:ext cx="7809996" cy="3638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21489F87-BCB8-4DA8-9E58-72BEB4DAE7BB}"/>
              </a:ext>
            </a:extLst>
          </p:cNvPr>
          <p:cNvGraphicFramePr/>
          <p:nvPr>
            <p:extLst>
              <p:ext uri="{D42A27DB-BD31-4B8C-83A1-F6EECF244321}">
                <p14:modId xmlns:p14="http://schemas.microsoft.com/office/powerpoint/2010/main" val="3345754816"/>
              </p:ext>
            </p:extLst>
          </p:nvPr>
        </p:nvGraphicFramePr>
        <p:xfrm>
          <a:off x="2476242" y="1093678"/>
          <a:ext cx="7309871" cy="52680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ítulo 1">
            <a:extLst>
              <a:ext uri="{FF2B5EF4-FFF2-40B4-BE49-F238E27FC236}">
                <a16:creationId xmlns:a16="http://schemas.microsoft.com/office/drawing/2014/main" id="{6E9DADA3-72B1-4688-8B8A-3941CB8C4AD6}"/>
              </a:ext>
            </a:extLst>
          </p:cNvPr>
          <p:cNvSpPr txBox="1">
            <a:spLocks/>
          </p:cNvSpPr>
          <p:nvPr/>
        </p:nvSpPr>
        <p:spPr>
          <a:xfrm>
            <a:off x="248760" y="100642"/>
            <a:ext cx="10941051" cy="945668"/>
          </a:xfrm>
          <a:prstGeom prst="rect">
            <a:avLst/>
          </a:prstGeom>
        </p:spPr>
        <p:txBody>
          <a:bodyPr lIns="91438" tIns="45719" rIns="91438" bIns="45719" anchor="b">
            <a:normAutofit lnSpcReduction="10000"/>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Es cierto que hay avances</a:t>
            </a:r>
            <a:r>
              <a:rPr kumimoji="0" lang="es-MX" sz="3200" b="1" i="0" u="none" strike="noStrike" kern="1200" cap="none" spc="0" normalizeH="0" baseline="0" noProof="0" dirty="0">
                <a:ln>
                  <a:noFill/>
                </a:ln>
                <a:solidFill>
                  <a:srgbClr val="245C4F"/>
                </a:solidFill>
                <a:effectLst/>
                <a:uLnTx/>
                <a:uFillTx/>
                <a:latin typeface="Montserrat"/>
              </a:rPr>
              <a:t> en </a:t>
            </a:r>
            <a:r>
              <a:rPr lang="es-MX" sz="3200" dirty="0">
                <a:solidFill>
                  <a:srgbClr val="245C4F"/>
                </a:solidFill>
                <a:latin typeface="Montserrat"/>
              </a:rPr>
              <a:t>relación con</a:t>
            </a:r>
            <a:endParaRPr lang="es-ES" dirty="0"/>
          </a:p>
          <a:p>
            <a:pPr>
              <a:defRPr/>
            </a:pPr>
            <a:r>
              <a:rPr kumimoji="0" lang="es-MX" sz="3200" b="1" i="0" u="none" strike="noStrike" kern="1200" cap="none" spc="0" normalizeH="0" baseline="0" noProof="0" dirty="0">
                <a:ln>
                  <a:noFill/>
                </a:ln>
                <a:solidFill>
                  <a:srgbClr val="245C4F"/>
                </a:solidFill>
                <a:effectLst/>
                <a:uLnTx/>
                <a:uFillTx/>
                <a:latin typeface="Montserrat"/>
              </a:rPr>
              <a:t> la igualdad</a:t>
            </a:r>
            <a:endParaRPr lang="es-MX" dirty="0"/>
          </a:p>
        </p:txBody>
      </p:sp>
    </p:spTree>
    <p:extLst>
      <p:ext uri="{BB962C8B-B14F-4D97-AF65-F5344CB8AC3E}">
        <p14:creationId xmlns:p14="http://schemas.microsoft.com/office/powerpoint/2010/main" val="3116584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454D9-778C-D9AB-D7D8-545881B646FD}"/>
            </a:ext>
          </a:extLst>
        </p:cNvPr>
        <p:cNvGrpSpPr/>
        <p:nvPr/>
      </p:nvGrpSpPr>
      <p:grpSpPr>
        <a:xfrm>
          <a:off x="0" y="0"/>
          <a:ext cx="0" cy="0"/>
          <a:chOff x="0" y="0"/>
          <a:chExt cx="0" cy="0"/>
        </a:xfrm>
      </p:grpSpPr>
      <p:sp>
        <p:nvSpPr>
          <p:cNvPr id="6" name="Marcador de texto 2">
            <a:extLst>
              <a:ext uri="{FF2B5EF4-FFF2-40B4-BE49-F238E27FC236}">
                <a16:creationId xmlns:a16="http://schemas.microsoft.com/office/drawing/2014/main" id="{1C28EC03-CC62-3189-1025-E23B3F23152C}"/>
              </a:ext>
            </a:extLst>
          </p:cNvPr>
          <p:cNvSpPr>
            <a:spLocks noGrp="1"/>
          </p:cNvSpPr>
          <p:nvPr>
            <p:ph type="body" sz="quarter" idx="4294967295"/>
          </p:nvPr>
        </p:nvSpPr>
        <p:spPr>
          <a:xfrm>
            <a:off x="467464" y="1364923"/>
            <a:ext cx="11130455" cy="4362504"/>
          </a:xfrm>
        </p:spPr>
        <p:txBody>
          <a:bodyPr>
            <a:normAutofit fontScale="92500" lnSpcReduction="20000"/>
          </a:bodyPr>
          <a:lstStyle/>
          <a:p>
            <a:pPr algn="l">
              <a:lnSpc>
                <a:spcPct val="120000"/>
              </a:lnSpc>
              <a:buFont typeface="Wingdings" panose="05000000000000000000" pitchFamily="2" charset="2"/>
              <a:buChar char="ü"/>
            </a:pPr>
            <a:r>
              <a:rPr lang="es-MX" sz="2400" dirty="0">
                <a:latin typeface="Montserrat" panose="00000500000000000000" pitchFamily="2" charset="0"/>
              </a:rPr>
              <a:t>México ratifica la CEDAW (1981)</a:t>
            </a:r>
          </a:p>
          <a:p>
            <a:pPr algn="l">
              <a:lnSpc>
                <a:spcPct val="120000"/>
              </a:lnSpc>
              <a:buFont typeface="Wingdings" panose="05000000000000000000" pitchFamily="2" charset="2"/>
              <a:buChar char="ü"/>
            </a:pPr>
            <a:r>
              <a:rPr lang="es-MX" sz="2400" dirty="0">
                <a:latin typeface="Montserrat" panose="00000500000000000000" pitchFamily="2" charset="0"/>
              </a:rPr>
              <a:t>Ley General del Instituto Nacional de las Mujeres (2001)</a:t>
            </a:r>
          </a:p>
          <a:p>
            <a:pPr algn="l">
              <a:lnSpc>
                <a:spcPct val="120000"/>
              </a:lnSpc>
              <a:buFont typeface="Wingdings" panose="05000000000000000000" pitchFamily="2" charset="2"/>
              <a:buChar char="ü"/>
            </a:pPr>
            <a:r>
              <a:rPr lang="es-MX" sz="2400" dirty="0">
                <a:latin typeface="Montserrat" panose="00000500000000000000" pitchFamily="2" charset="0"/>
              </a:rPr>
              <a:t>Se crea el Instituto Nacional de las Mujeres (2001)</a:t>
            </a:r>
          </a:p>
          <a:p>
            <a:pPr algn="l">
              <a:lnSpc>
                <a:spcPct val="120000"/>
              </a:lnSpc>
              <a:buFont typeface="Wingdings" panose="05000000000000000000" pitchFamily="2" charset="2"/>
              <a:buChar char="ü"/>
            </a:pPr>
            <a:r>
              <a:rPr lang="es-MX" sz="2400" dirty="0">
                <a:latin typeface="Montserrat" panose="00000500000000000000" pitchFamily="2" charset="0"/>
              </a:rPr>
              <a:t>Ley General para la Igualdad entre Mujeres y Hombres (2006)</a:t>
            </a:r>
          </a:p>
          <a:p>
            <a:pPr algn="l">
              <a:lnSpc>
                <a:spcPct val="120000"/>
              </a:lnSpc>
              <a:buFont typeface="Wingdings" panose="05000000000000000000" pitchFamily="2" charset="2"/>
              <a:buChar char="ü"/>
            </a:pPr>
            <a:r>
              <a:rPr lang="es-MX" sz="2400" dirty="0">
                <a:latin typeface="Montserrat" panose="00000500000000000000" pitchFamily="2" charset="0"/>
              </a:rPr>
              <a:t>Ley General de Acceso de las Mujeres a una vida libre de violencia (2007)</a:t>
            </a:r>
          </a:p>
          <a:p>
            <a:pPr>
              <a:lnSpc>
                <a:spcPct val="120000"/>
              </a:lnSpc>
              <a:buFont typeface="Wingdings" panose="05000000000000000000" pitchFamily="2" charset="2"/>
              <a:buChar char="ü"/>
            </a:pPr>
            <a:r>
              <a:rPr lang="es-MX" sz="2400" dirty="0">
                <a:latin typeface="Montserrat" panose="00000500000000000000" pitchFamily="2" charset="0"/>
              </a:rPr>
              <a:t>Reforma Constitucional en materia de Derechos Humanos (2011)</a:t>
            </a:r>
          </a:p>
          <a:p>
            <a:pPr algn="l">
              <a:lnSpc>
                <a:spcPct val="120000"/>
              </a:lnSpc>
              <a:buFont typeface="Wingdings" panose="05000000000000000000" pitchFamily="2" charset="2"/>
              <a:buChar char="ü"/>
            </a:pPr>
            <a:r>
              <a:rPr lang="es-MX" sz="2400" dirty="0">
                <a:latin typeface="Montserrat" panose="00000500000000000000" pitchFamily="2" charset="0"/>
              </a:rPr>
              <a:t>Reforma a la Ley General de Acceso de las Mujeres a una vida libre de violencia (2021)</a:t>
            </a:r>
          </a:p>
          <a:p>
            <a:pPr algn="l">
              <a:lnSpc>
                <a:spcPct val="120000"/>
              </a:lnSpc>
              <a:buFont typeface="Wingdings" panose="05000000000000000000" pitchFamily="2" charset="2"/>
              <a:buChar char="ü"/>
            </a:pPr>
            <a:r>
              <a:rPr lang="es-MX" sz="2400" dirty="0">
                <a:latin typeface="Montserrat" panose="00000500000000000000" pitchFamily="2" charset="0"/>
              </a:rPr>
              <a:t>Elaboración del programa para la implementación de la Política Nacional de Igualdad entre Mujeres y Hombres (A partir de 2003)</a:t>
            </a:r>
            <a:endParaRPr lang="es-MX" sz="1600" dirty="0"/>
          </a:p>
        </p:txBody>
      </p:sp>
      <p:sp>
        <p:nvSpPr>
          <p:cNvPr id="5" name="Título 1">
            <a:extLst>
              <a:ext uri="{FF2B5EF4-FFF2-40B4-BE49-F238E27FC236}">
                <a16:creationId xmlns:a16="http://schemas.microsoft.com/office/drawing/2014/main" id="{7AF63275-81CB-0088-7AFD-FC279275F964}"/>
              </a:ext>
            </a:extLst>
          </p:cNvPr>
          <p:cNvSpPr txBox="1">
            <a:spLocks/>
          </p:cNvSpPr>
          <p:nvPr/>
        </p:nvSpPr>
        <p:spPr>
          <a:xfrm>
            <a:off x="467463" y="552970"/>
            <a:ext cx="9567787" cy="575720"/>
          </a:xfrm>
          <a:prstGeom prst="rect">
            <a:avLst/>
          </a:prstGeom>
        </p:spPr>
        <p:txBody>
          <a:bodyPr lIns="91438" tIns="45719" rIns="91438" bIns="45719" anchor="b">
            <a:no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Progresos</a:t>
            </a:r>
            <a:r>
              <a:rPr kumimoji="0" lang="es-MX" sz="3200" b="1" i="0" u="none" strike="noStrike" kern="1200" cap="none" spc="0" normalizeH="0" baseline="0" noProof="0" dirty="0">
                <a:ln>
                  <a:noFill/>
                </a:ln>
                <a:solidFill>
                  <a:srgbClr val="245C4F"/>
                </a:solidFill>
                <a:effectLst/>
                <a:uLnTx/>
                <a:uFillTx/>
                <a:latin typeface="Montserrat"/>
              </a:rPr>
              <a:t> en los derechos de las mujeres </a:t>
            </a:r>
            <a:r>
              <a:rPr lang="es-MX" sz="3200" dirty="0">
                <a:solidFill>
                  <a:srgbClr val="245C4F"/>
                </a:solidFill>
                <a:latin typeface="Montserrat"/>
              </a:rPr>
              <a:t>plasmados en instrumentos normativos</a:t>
            </a:r>
            <a:endParaRPr kumimoji="0" lang="es-MX" sz="3200" b="1" i="0" u="none" strike="noStrike" kern="1200" cap="none" spc="0" normalizeH="0" baseline="0" noProof="0" dirty="0">
              <a:ln>
                <a:noFill/>
              </a:ln>
              <a:solidFill>
                <a:srgbClr val="245C4F"/>
              </a:solidFill>
              <a:effectLst/>
              <a:uLnTx/>
              <a:uFillTx/>
              <a:latin typeface="Montserrat"/>
            </a:endParaRPr>
          </a:p>
        </p:txBody>
      </p:sp>
    </p:spTree>
    <p:extLst>
      <p:ext uri="{BB962C8B-B14F-4D97-AF65-F5344CB8AC3E}">
        <p14:creationId xmlns:p14="http://schemas.microsoft.com/office/powerpoint/2010/main" val="2168914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2 Subtítulo"/>
          <p:cNvSpPr txBox="1">
            <a:spLocks/>
          </p:cNvSpPr>
          <p:nvPr/>
        </p:nvSpPr>
        <p:spPr>
          <a:xfrm>
            <a:off x="4187788" y="3230976"/>
            <a:ext cx="4248472" cy="684077"/>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r"/>
            <a:endParaRPr lang="es-MX" sz="1800" b="1" dirty="0">
              <a:solidFill>
                <a:srgbClr val="002060"/>
              </a:solidFill>
            </a:endParaRPr>
          </a:p>
        </p:txBody>
      </p:sp>
      <p:sp>
        <p:nvSpPr>
          <p:cNvPr id="16" name="2 Subtítulo"/>
          <p:cNvSpPr txBox="1">
            <a:spLocks/>
          </p:cNvSpPr>
          <p:nvPr/>
        </p:nvSpPr>
        <p:spPr>
          <a:xfrm>
            <a:off x="4187788" y="4122523"/>
            <a:ext cx="4248472" cy="684077"/>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endParaRPr lang="es-MX" sz="2800" b="1" dirty="0">
              <a:solidFill>
                <a:srgbClr val="002060"/>
              </a:solidFill>
            </a:endParaRPr>
          </a:p>
        </p:txBody>
      </p:sp>
      <p:sp>
        <p:nvSpPr>
          <p:cNvPr id="17" name="2 Subtítulo"/>
          <p:cNvSpPr txBox="1">
            <a:spLocks/>
          </p:cNvSpPr>
          <p:nvPr/>
        </p:nvSpPr>
        <p:spPr>
          <a:xfrm>
            <a:off x="4187788" y="3320989"/>
            <a:ext cx="4248472" cy="684077"/>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endParaRPr lang="es-MX" sz="2800" b="1" dirty="0">
              <a:solidFill>
                <a:srgbClr val="002060"/>
              </a:solidFill>
            </a:endParaRPr>
          </a:p>
        </p:txBody>
      </p:sp>
      <p:graphicFrame>
        <p:nvGraphicFramePr>
          <p:cNvPr id="8" name="7 Diagrama"/>
          <p:cNvGraphicFramePr/>
          <p:nvPr>
            <p:extLst>
              <p:ext uri="{D42A27DB-BD31-4B8C-83A1-F6EECF244321}">
                <p14:modId xmlns:p14="http://schemas.microsoft.com/office/powerpoint/2010/main" val="4215355328"/>
              </p:ext>
            </p:extLst>
          </p:nvPr>
        </p:nvGraphicFramePr>
        <p:xfrm>
          <a:off x="-832209" y="1313671"/>
          <a:ext cx="11085007" cy="623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ítulo 1">
            <a:extLst>
              <a:ext uri="{FF2B5EF4-FFF2-40B4-BE49-F238E27FC236}">
                <a16:creationId xmlns:a16="http://schemas.microsoft.com/office/drawing/2014/main" id="{5202FA46-F970-4B1C-826D-582DC45A9BCE}"/>
              </a:ext>
            </a:extLst>
          </p:cNvPr>
          <p:cNvSpPr txBox="1">
            <a:spLocks/>
          </p:cNvSpPr>
          <p:nvPr/>
        </p:nvSpPr>
        <p:spPr>
          <a:xfrm>
            <a:off x="277515" y="0"/>
            <a:ext cx="10941051" cy="629367"/>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s-MX" sz="3200" b="1" i="0" u="none" strike="noStrike" kern="1200" cap="none" spc="0" normalizeH="0" baseline="0" noProof="0" dirty="0">
                <a:ln>
                  <a:noFill/>
                </a:ln>
                <a:solidFill>
                  <a:srgbClr val="245C4F"/>
                </a:solidFill>
                <a:effectLst/>
                <a:uLnTx/>
                <a:uFillTx/>
                <a:latin typeface="Montserrat"/>
              </a:rPr>
              <a:t>Ejemplos de </a:t>
            </a:r>
            <a:r>
              <a:rPr lang="es-MX" sz="3200" dirty="0">
                <a:solidFill>
                  <a:srgbClr val="245C4F"/>
                </a:solidFill>
                <a:latin typeface="Montserrat"/>
              </a:rPr>
              <a:t>derechos</a:t>
            </a:r>
            <a:r>
              <a:rPr kumimoji="0" lang="es-MX" sz="3200" b="1" i="0" u="none" strike="noStrike" kern="1200" cap="none" spc="0" normalizeH="0" baseline="0" noProof="0" dirty="0">
                <a:ln>
                  <a:noFill/>
                </a:ln>
                <a:solidFill>
                  <a:srgbClr val="245C4F"/>
                </a:solidFill>
                <a:effectLst/>
                <a:uLnTx/>
                <a:uFillTx/>
                <a:latin typeface="Montserrat"/>
              </a:rPr>
              <a:t> reconocidos</a:t>
            </a:r>
          </a:p>
        </p:txBody>
      </p:sp>
      <p:graphicFrame>
        <p:nvGraphicFramePr>
          <p:cNvPr id="13" name="2 Diagrama">
            <a:extLst>
              <a:ext uri="{FF2B5EF4-FFF2-40B4-BE49-F238E27FC236}">
                <a16:creationId xmlns:a16="http://schemas.microsoft.com/office/drawing/2014/main" id="{6BF122F3-0ADF-4DB3-B21B-C7AA96EFE729}"/>
              </a:ext>
            </a:extLst>
          </p:cNvPr>
          <p:cNvGraphicFramePr/>
          <p:nvPr>
            <p:extLst>
              <p:ext uri="{D42A27DB-BD31-4B8C-83A1-F6EECF244321}">
                <p14:modId xmlns:p14="http://schemas.microsoft.com/office/powerpoint/2010/main" val="2768938939"/>
              </p:ext>
            </p:extLst>
          </p:nvPr>
        </p:nvGraphicFramePr>
        <p:xfrm>
          <a:off x="8371696" y="2098606"/>
          <a:ext cx="4064718" cy="31329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ítulo 1">
            <a:extLst>
              <a:ext uri="{FF2B5EF4-FFF2-40B4-BE49-F238E27FC236}">
                <a16:creationId xmlns:a16="http://schemas.microsoft.com/office/drawing/2014/main" id="{489931CC-F5FF-4895-B46F-5CA2DCE8BFB3}"/>
              </a:ext>
            </a:extLst>
          </p:cNvPr>
          <p:cNvSpPr txBox="1">
            <a:spLocks/>
          </p:cNvSpPr>
          <p:nvPr/>
        </p:nvSpPr>
        <p:spPr>
          <a:xfrm>
            <a:off x="8372761" y="923114"/>
            <a:ext cx="1876140" cy="323273"/>
          </a:xfrm>
          <a:prstGeom prst="rect">
            <a:avLst/>
          </a:prstGeom>
        </p:spPr>
        <p:txBody>
          <a:bodyPr lIns="91438" tIns="45719" rIns="91438" bIns="45719" anchor="b">
            <a:normAutofit fontScale="92500" lnSpcReduction="20000"/>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s-MX" sz="2000" b="1" i="0" u="none" strike="noStrike" kern="1200" cap="none" spc="0" normalizeH="0" baseline="0" noProof="0" dirty="0">
                <a:ln>
                  <a:noFill/>
                </a:ln>
                <a:solidFill>
                  <a:srgbClr val="BC945A"/>
                </a:solidFill>
                <a:effectLst/>
                <a:uLnTx/>
                <a:uFillTx/>
                <a:latin typeface="Montserrat" panose="00000500000000000000" pitchFamily="2" charset="0"/>
                <a:ea typeface="+mj-ea"/>
                <a:cs typeface="+mj-cs"/>
              </a:rPr>
              <a:t>Internacional</a:t>
            </a:r>
          </a:p>
        </p:txBody>
      </p:sp>
      <p:sp>
        <p:nvSpPr>
          <p:cNvPr id="18" name="Título 1">
            <a:extLst>
              <a:ext uri="{FF2B5EF4-FFF2-40B4-BE49-F238E27FC236}">
                <a16:creationId xmlns:a16="http://schemas.microsoft.com/office/drawing/2014/main" id="{3FE86E14-1668-4BF2-AC24-D189F51313FC}"/>
              </a:ext>
            </a:extLst>
          </p:cNvPr>
          <p:cNvSpPr txBox="1">
            <a:spLocks/>
          </p:cNvSpPr>
          <p:nvPr/>
        </p:nvSpPr>
        <p:spPr>
          <a:xfrm>
            <a:off x="3671583" y="895008"/>
            <a:ext cx="1876140" cy="416735"/>
          </a:xfrm>
          <a:prstGeom prst="rect">
            <a:avLst/>
          </a:prstGeom>
        </p:spPr>
        <p:txBody>
          <a:bodyPr lIns="91438" tIns="45719" rIns="91438" bIns="45719" anchor="b">
            <a:norm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s-MX" sz="2000" dirty="0">
                <a:solidFill>
                  <a:srgbClr val="BC945A"/>
                </a:solidFill>
                <a:latin typeface="Montserrat" panose="00000500000000000000" pitchFamily="2" charset="0"/>
              </a:rPr>
              <a:t>Nacional</a:t>
            </a:r>
            <a:endParaRPr kumimoji="0" lang="es-MX" sz="2000" b="1" i="0" u="none" strike="noStrike" kern="1200" cap="none" spc="0" normalizeH="0" baseline="0" noProof="0" dirty="0">
              <a:ln>
                <a:noFill/>
              </a:ln>
              <a:solidFill>
                <a:srgbClr val="BC945A"/>
              </a:solidFill>
              <a:effectLst/>
              <a:uLnTx/>
              <a:uFillTx/>
              <a:latin typeface="Montserrat" panose="00000500000000000000" pitchFamily="2" charset="0"/>
              <a:ea typeface="+mj-ea"/>
              <a:cs typeface="+mj-cs"/>
            </a:endParaRPr>
          </a:p>
        </p:txBody>
      </p:sp>
    </p:spTree>
    <p:extLst>
      <p:ext uri="{BB962C8B-B14F-4D97-AF65-F5344CB8AC3E}">
        <p14:creationId xmlns:p14="http://schemas.microsoft.com/office/powerpoint/2010/main" val="1517730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FE5508D5-98FF-4DD5-BA94-D9E1CCEF858D}"/>
              </a:ext>
            </a:extLst>
          </p:cNvPr>
          <p:cNvSpPr>
            <a:spLocks noGrp="1"/>
          </p:cNvSpPr>
          <p:nvPr>
            <p:ph type="body" sz="quarter" idx="4294967295"/>
          </p:nvPr>
        </p:nvSpPr>
        <p:spPr>
          <a:xfrm>
            <a:off x="479559" y="1417536"/>
            <a:ext cx="11648242" cy="2387450"/>
          </a:xfrm>
        </p:spPr>
        <p:txBody>
          <a:bodyPr lIns="91440" tIns="45720" rIns="91440" bIns="45720" anchor="t">
            <a:normAutofit/>
          </a:bodyPr>
          <a:lstStyle/>
          <a:p>
            <a:pPr marL="0" indent="0">
              <a:buNone/>
            </a:pPr>
            <a:r>
              <a:rPr lang="es-MX" sz="2200" b="1" dirty="0">
                <a:solidFill>
                  <a:srgbClr val="202124"/>
                </a:solidFill>
                <a:latin typeface="Montserrat"/>
              </a:rPr>
              <a:t>Acceso a la educación</a:t>
            </a:r>
            <a:r>
              <a:rPr lang="es-MX" sz="2200" dirty="0">
                <a:solidFill>
                  <a:srgbClr val="202124"/>
                </a:solidFill>
                <a:latin typeface="Montserrat"/>
              </a:rPr>
              <a:t>. </a:t>
            </a:r>
            <a:endParaRPr lang="es-ES" dirty="0">
              <a:cs typeface="Calibri" panose="020F0502020204030204"/>
            </a:endParaRPr>
          </a:p>
          <a:p>
            <a:pPr marL="0" indent="0">
              <a:buNone/>
            </a:pPr>
            <a:r>
              <a:rPr lang="es-MX" sz="2200" dirty="0">
                <a:solidFill>
                  <a:srgbClr val="202124"/>
                </a:solidFill>
                <a:latin typeface="Montserrat"/>
                <a:ea typeface="+mn-lt"/>
                <a:cs typeface="+mn-lt"/>
              </a:rPr>
              <a:t>Según datos censales de 2010 a 2020:</a:t>
            </a:r>
            <a:endParaRPr lang="es-MX" dirty="0">
              <a:solidFill>
                <a:srgbClr val="000000"/>
              </a:solidFill>
              <a:latin typeface="Calibri" panose="020F0502020204030204"/>
              <a:ea typeface="+mn-lt"/>
              <a:cs typeface="+mn-lt"/>
            </a:endParaRPr>
          </a:p>
          <a:p>
            <a:pPr marL="227965" indent="-227965">
              <a:buFont typeface="Calibri" panose="020B0604020202020204" pitchFamily="34" charset="0"/>
              <a:buChar char="-"/>
            </a:pPr>
            <a:r>
              <a:rPr lang="es-MX" sz="2200" dirty="0">
                <a:solidFill>
                  <a:srgbClr val="202124"/>
                </a:solidFill>
                <a:latin typeface="Montserrat"/>
                <a:ea typeface="+mn-lt"/>
                <a:cs typeface="+mn-lt"/>
              </a:rPr>
              <a:t>La proporción de población femenina analfabeta disminuyó del 8.1% al 5.5% </a:t>
            </a:r>
            <a:endParaRPr lang="es-MX" dirty="0">
              <a:solidFill>
                <a:srgbClr val="000000"/>
              </a:solidFill>
              <a:latin typeface="Calibri" panose="020F0502020204030204"/>
              <a:ea typeface="+mn-lt"/>
              <a:cs typeface="+mn-lt"/>
            </a:endParaRPr>
          </a:p>
          <a:p>
            <a:pPr marL="227965" indent="-227965">
              <a:buFont typeface="Calibri" panose="020B0604020202020204" pitchFamily="34" charset="0"/>
              <a:buChar char="-"/>
            </a:pPr>
            <a:r>
              <a:rPr lang="es-MX" sz="2200" dirty="0">
                <a:solidFill>
                  <a:srgbClr val="202124"/>
                </a:solidFill>
                <a:latin typeface="Montserrat"/>
                <a:ea typeface="+mn-lt"/>
                <a:cs typeface="+mn-lt"/>
              </a:rPr>
              <a:t>Se incrementó el porcentaje de población femenina de 15 a 19 años cuya instrucción mínima era secundaria completa, pasando del 71% a 83.9%.</a:t>
            </a:r>
            <a:endParaRPr lang="es-MX" dirty="0">
              <a:solidFill>
                <a:srgbClr val="000000"/>
              </a:solidFill>
              <a:latin typeface="Calibri" panose="020F0502020204030204"/>
              <a:ea typeface="+mn-lt"/>
              <a:cs typeface="+mn-lt"/>
            </a:endParaRPr>
          </a:p>
          <a:p>
            <a:pPr marL="227965" indent="-227965">
              <a:buFont typeface="Calibri" panose="020B0604020202020204" pitchFamily="34" charset="0"/>
              <a:buChar char="-"/>
            </a:pPr>
            <a:endParaRPr lang="es-MX" sz="2200" dirty="0">
              <a:solidFill>
                <a:srgbClr val="202124"/>
              </a:solidFill>
              <a:latin typeface="Montserrat" pitchFamily="2" charset="0"/>
              <a:cs typeface="Calibri"/>
            </a:endParaRPr>
          </a:p>
        </p:txBody>
      </p:sp>
      <p:pic>
        <p:nvPicPr>
          <p:cNvPr id="11" name="Imagen 10">
            <a:extLst>
              <a:ext uri="{FF2B5EF4-FFF2-40B4-BE49-F238E27FC236}">
                <a16:creationId xmlns:a16="http://schemas.microsoft.com/office/drawing/2014/main" id="{68A6CE7B-E181-0560-8C9C-EA00CDCB9854}"/>
              </a:ext>
            </a:extLst>
          </p:cNvPr>
          <p:cNvPicPr>
            <a:picLocks noChangeAspect="1"/>
          </p:cNvPicPr>
          <p:nvPr/>
        </p:nvPicPr>
        <p:blipFill rotWithShape="1">
          <a:blip r:embed="rId3"/>
          <a:srcRect l="12089" r="10768" b="12259"/>
          <a:stretch/>
        </p:blipFill>
        <p:spPr>
          <a:xfrm>
            <a:off x="9103611" y="79750"/>
            <a:ext cx="3008931" cy="2067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arcador de texto 2">
            <a:extLst>
              <a:ext uri="{FF2B5EF4-FFF2-40B4-BE49-F238E27FC236}">
                <a16:creationId xmlns:a16="http://schemas.microsoft.com/office/drawing/2014/main" id="{F37C04D1-63BC-1397-90D6-60519DF284D1}"/>
              </a:ext>
            </a:extLst>
          </p:cNvPr>
          <p:cNvSpPr txBox="1">
            <a:spLocks/>
          </p:cNvSpPr>
          <p:nvPr/>
        </p:nvSpPr>
        <p:spPr>
          <a:xfrm>
            <a:off x="475406" y="3622932"/>
            <a:ext cx="11648242" cy="2387450"/>
          </a:xfr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200" b="1" dirty="0">
                <a:solidFill>
                  <a:srgbClr val="202124"/>
                </a:solidFill>
                <a:latin typeface="Montserrat"/>
                <a:cs typeface="Calibri"/>
              </a:rPr>
              <a:t>Participación política</a:t>
            </a:r>
            <a:endParaRPr lang="es-ES" dirty="0"/>
          </a:p>
          <a:p>
            <a:pPr marL="227965" indent="-227965">
              <a:buFont typeface="Calibri" panose="020B0604020202020204" pitchFamily="34" charset="0"/>
              <a:buChar char="-"/>
            </a:pPr>
            <a:r>
              <a:rPr lang="es-MX" sz="2200" dirty="0">
                <a:solidFill>
                  <a:srgbClr val="202124"/>
                </a:solidFill>
                <a:latin typeface="Montserrat"/>
                <a:cs typeface="Calibri"/>
              </a:rPr>
              <a:t>En 1953 las mujeres son reconocidas como ciudadanas.</a:t>
            </a:r>
            <a:endParaRPr lang="es-MX" sz="2200" dirty="0">
              <a:solidFill>
                <a:srgbClr val="202124"/>
              </a:solidFill>
              <a:latin typeface="Montserrat" pitchFamily="2" charset="0"/>
              <a:cs typeface="Calibri"/>
            </a:endParaRPr>
          </a:p>
          <a:p>
            <a:pPr marL="227965" indent="-227965">
              <a:buFont typeface="Calibri" panose="020B0604020202020204" pitchFamily="34" charset="0"/>
              <a:buChar char="-"/>
            </a:pPr>
            <a:r>
              <a:rPr lang="es-MX" sz="2200" dirty="0">
                <a:solidFill>
                  <a:srgbClr val="202124"/>
                </a:solidFill>
                <a:latin typeface="Montserrat"/>
                <a:ea typeface="+mn-lt"/>
                <a:cs typeface="+mn-lt"/>
              </a:rPr>
              <a:t>En las elecciones federales de 1955, las mujeres acudieron por primera vez a las urnas a emitir su voto.</a:t>
            </a:r>
            <a:endParaRPr lang="es-MX" sz="2200" dirty="0">
              <a:solidFill>
                <a:srgbClr val="202124"/>
              </a:solidFill>
              <a:latin typeface="Montserrat" pitchFamily="2" charset="0"/>
              <a:cs typeface="Calibri"/>
            </a:endParaRPr>
          </a:p>
          <a:p>
            <a:pPr marL="227965" indent="-227965">
              <a:buFont typeface="Calibri" panose="020B0604020202020204" pitchFamily="34" charset="0"/>
              <a:buChar char="-"/>
            </a:pPr>
            <a:r>
              <a:rPr lang="es-MX" sz="2200" dirty="0">
                <a:solidFill>
                  <a:srgbClr val="202124"/>
                </a:solidFill>
                <a:latin typeface="Montserrat"/>
                <a:cs typeface="Calibri"/>
              </a:rPr>
              <a:t>En 2024 ha habido mujeres en todos los puestos de representación, excepto la presidencia</a:t>
            </a:r>
            <a:endParaRPr lang="es-MX" sz="2200" dirty="0">
              <a:solidFill>
                <a:srgbClr val="202124"/>
              </a:solidFill>
              <a:latin typeface="Montserrat" pitchFamily="2" charset="0"/>
              <a:cs typeface="Calibri"/>
            </a:endParaRPr>
          </a:p>
          <a:p>
            <a:pPr marL="227965" indent="-227965">
              <a:buFont typeface="Calibri" panose="020B0604020202020204" pitchFamily="34" charset="0"/>
              <a:buChar char="-"/>
            </a:pPr>
            <a:endParaRPr lang="es-MX" sz="2200" dirty="0">
              <a:solidFill>
                <a:srgbClr val="202124"/>
              </a:solidFill>
              <a:latin typeface="Montserrat" pitchFamily="2" charset="0"/>
              <a:cs typeface="Calibri"/>
            </a:endParaRPr>
          </a:p>
        </p:txBody>
      </p:sp>
      <p:sp>
        <p:nvSpPr>
          <p:cNvPr id="3" name="Título 1">
            <a:extLst>
              <a:ext uri="{FF2B5EF4-FFF2-40B4-BE49-F238E27FC236}">
                <a16:creationId xmlns:a16="http://schemas.microsoft.com/office/drawing/2014/main" id="{F9104F95-0404-8435-E8A5-390D2C215732}"/>
              </a:ext>
            </a:extLst>
          </p:cNvPr>
          <p:cNvSpPr txBox="1">
            <a:spLocks/>
          </p:cNvSpPr>
          <p:nvPr/>
        </p:nvSpPr>
        <p:spPr>
          <a:xfrm>
            <a:off x="330040" y="409386"/>
            <a:ext cx="9567787" cy="575720"/>
          </a:xfrm>
          <a:prstGeom prst="rect">
            <a:avLst/>
          </a:prstGeom>
        </p:spPr>
        <p:txBody>
          <a:bodyPr lIns="91438" tIns="45719" rIns="91438" bIns="45719" anchor="b">
            <a:noAutofit/>
          </a:bodyPr>
          <a:lstStyle>
            <a:lvl1pPr algn="l"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pPr>
              <a:defRPr/>
            </a:pPr>
            <a:r>
              <a:rPr lang="es-MX" sz="3200" dirty="0">
                <a:solidFill>
                  <a:srgbClr val="245C4F"/>
                </a:solidFill>
                <a:latin typeface="Montserrat"/>
              </a:rPr>
              <a:t>Se han expandido las oportunidades y abonado a los resultados</a:t>
            </a:r>
            <a:endParaRPr lang="es-MX" sz="3200" b="1" i="0" u="none" strike="noStrike" kern="1200" cap="none" spc="0" normalizeH="0" baseline="0" noProof="0" dirty="0">
              <a:ln>
                <a:noFill/>
              </a:ln>
              <a:solidFill>
                <a:srgbClr val="245C4F"/>
              </a:solidFill>
              <a:effectLst/>
              <a:uLnTx/>
              <a:uFillTx/>
              <a:latin typeface="Montserrat"/>
            </a:endParaRPr>
          </a:p>
        </p:txBody>
      </p:sp>
    </p:spTree>
    <p:extLst>
      <p:ext uri="{BB962C8B-B14F-4D97-AF65-F5344CB8AC3E}">
        <p14:creationId xmlns:p14="http://schemas.microsoft.com/office/powerpoint/2010/main" val="203800709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TotalTime>
  <Words>2806</Words>
  <Application>Microsoft Office PowerPoint</Application>
  <PresentationFormat>Panorámica</PresentationFormat>
  <Paragraphs>241</Paragraphs>
  <Slides>31</Slides>
  <Notes>27</Notes>
  <HiddenSlides>0</HiddenSlides>
  <MMClips>1</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31</vt:i4>
      </vt:variant>
    </vt:vector>
  </HeadingPairs>
  <TitlesOfParts>
    <vt:vector size="43" baseType="lpstr">
      <vt:lpstr>Montserrat Medium</vt:lpstr>
      <vt:lpstr>Montserrat ExtraBold</vt:lpstr>
      <vt:lpstr>Montserrat</vt:lpstr>
      <vt:lpstr>MonserratT</vt:lpstr>
      <vt:lpstr>Arial</vt:lpstr>
      <vt:lpstr>Montserrat regular</vt:lpstr>
      <vt:lpstr>Wingdings</vt:lpstr>
      <vt:lpstr>Google Sans</vt:lpstr>
      <vt:lpstr>Monserrat</vt:lpstr>
      <vt:lpstr>Montserrat SemiBold</vt:lpstr>
      <vt:lpstr>Calibri</vt:lpstr>
      <vt:lpstr>Tema de Office</vt:lpstr>
      <vt:lpstr>Reflexiones conmemorativas por el Día internacional de las Mujeres</vt:lpstr>
      <vt:lpstr>¿ Se festeja o se conmemora?</vt:lpstr>
      <vt:lpstr>Presentación de PowerPoint</vt:lpstr>
      <vt:lpstr>Presentación de PowerPoint</vt:lpstr>
      <vt:lpstr>¿ Se festeja o se conmemora?</vt:lpstr>
      <vt:lpstr>Presentación de PowerPoint</vt:lpstr>
      <vt:lpstr>Presentación de PowerPoint</vt:lpstr>
      <vt:lpstr>Presentación de PowerPoint</vt:lpstr>
      <vt:lpstr>Presentación de PowerPoint</vt:lpstr>
      <vt:lpstr>Presentación de PowerPoint</vt:lpstr>
      <vt:lpstr>Presentación de PowerPoint</vt:lpstr>
      <vt:lpstr>¿ Se festeja o se conmemora?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Se festeja o se conmemora?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Yanira Mejía Martínez</cp:lastModifiedBy>
  <cp:revision>7</cp:revision>
  <dcterms:created xsi:type="dcterms:W3CDTF">2018-12-04T03:27:02Z</dcterms:created>
  <dcterms:modified xsi:type="dcterms:W3CDTF">2024-02-29T21:06:06Z</dcterms:modified>
</cp:coreProperties>
</file>