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8" r:id="rId9"/>
    <p:sldId id="263" r:id="rId10"/>
    <p:sldId id="264" r:id="rId11"/>
    <p:sldId id="265" r:id="rId12"/>
    <p:sldId id="266" r:id="rId13"/>
    <p:sldId id="267" r:id="rId14"/>
    <p:sldId id="290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91" r:id="rId30"/>
    <p:sldId id="285" r:id="rId31"/>
    <p:sldId id="286" r:id="rId32"/>
    <p:sldId id="287" r:id="rId33"/>
  </p:sldIdLst>
  <p:sldSz cx="12192000" cy="6858000"/>
  <p:notesSz cx="6858000" cy="9144000"/>
  <p:embeddedFontLst>
    <p:embeddedFont>
      <p:font typeface="Arial Narrow" panose="020B0606020202030204" pitchFamily="34" charset="0"/>
      <p:regular r:id="rId35"/>
      <p:bold r:id="rId36"/>
      <p:italic r:id="rId37"/>
      <p:boldItalic r:id="rId38"/>
    </p:embeddedFont>
    <p:embeddedFont>
      <p:font typeface="Montserrat" panose="00000500000000000000" pitchFamily="2" charset="0"/>
      <p:regular r:id="rId39"/>
      <p:bold r:id="rId40"/>
      <p:italic r:id="rId41"/>
      <p:boldItalic r:id="rId42"/>
    </p:embeddedFont>
    <p:embeddedFont>
      <p:font typeface="Montserrat SemiBold" panose="00000700000000000000" pitchFamily="2" charset="0"/>
      <p:bold r:id="rId43"/>
      <p:boldItalic r:id="rId44"/>
    </p:embeddedFont>
    <p:embeddedFont>
      <p:font typeface="Noto Sans" panose="020B0502040504020204" pitchFamily="34" charset="0"/>
      <p:regular r:id="rId45"/>
      <p:bold r:id="rId46"/>
      <p:italic r:id="rId47"/>
      <p:boldItalic r:id="rId48"/>
    </p:embeddedFont>
    <p:embeddedFont>
      <p:font typeface="Noto Sans Light" panose="020B0604020202020204" charset="0"/>
      <p:regular r:id="rId49"/>
      <p:bold r:id="rId50"/>
      <p:italic r:id="rId51"/>
      <p:boldItalic r:id="rId52"/>
    </p:embeddedFont>
    <p:embeddedFont>
      <p:font typeface="Noto Sans Medium" panose="020B0604020202020204" charset="0"/>
      <p:regular r:id="rId53"/>
      <p:bold r:id="rId54"/>
      <p:italic r:id="rId55"/>
      <p:boldItalic r:id="rId56"/>
    </p:embeddedFont>
    <p:embeddedFont>
      <p:font typeface="Noto Sans SemiBold" panose="020B0604020202020204" charset="0"/>
      <p:regular r:id="rId57"/>
      <p:bold r:id="rId58"/>
      <p:italic r:id="rId59"/>
      <p:boldItalic r:id="rId60"/>
    </p:embeddedFont>
    <p:embeddedFont>
      <p:font typeface="Roboto" panose="02000000000000000000" pitchFamily="2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567AD-289C-0AA8-535C-D5CD7FF36B59}" v="423" dt="2026-10-05T19:11:34.775"/>
  </p1510:revLst>
</p1510:revInfo>
</file>

<file path=ppt/tableStyles.xml><?xml version="1.0" encoding="utf-8"?>
<a:tblStyleLst xmlns:a="http://schemas.openxmlformats.org/drawingml/2006/main" def="{FD276750-F9AE-433C-9969-70D770ECF112}">
  <a:tblStyle styleId="{FD276750-F9AE-433C-9969-70D770ECF11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15608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15608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63" Type="http://schemas.openxmlformats.org/officeDocument/2006/relationships/font" Target="fonts/font29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font" Target="fonts/font24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2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64" Type="http://schemas.openxmlformats.org/officeDocument/2006/relationships/font" Target="fonts/font30.fntdata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font" Target="fonts/font1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font" Target="fonts/font25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openxmlformats.org/officeDocument/2006/relationships/font" Target="fonts/font2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font" Target="fonts/font26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5.fntdata"/><Relationship Id="rId34" Type="http://schemas.openxmlformats.org/officeDocument/2006/relationships/notesMaster" Target="notesMasters/notesMaster1.xml"/><Relationship Id="rId50" Type="http://schemas.openxmlformats.org/officeDocument/2006/relationships/font" Target="fonts/font16.fntdata"/><Relationship Id="rId5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4" name="Google Shape;1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1644bd9b7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146" name="Google Shape;146;g3f1644bd9b7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c4e67a0f71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7" name="Google Shape;157;g3c4e67a0f71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13550e3ce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4" name="Google Shape;164;g3f13550e3ce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8AD0095D-B9BC-D756-541B-6D532897C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13550e3ce_2_9:notes">
            <a:extLst>
              <a:ext uri="{FF2B5EF4-FFF2-40B4-BE49-F238E27FC236}">
                <a16:creationId xmlns:a16="http://schemas.microsoft.com/office/drawing/2014/main" id="{90266203-442A-E006-0DDB-69DC7EECBF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64" name="Google Shape;164;g3f13550e3ce_2_9:notes">
            <a:extLst>
              <a:ext uri="{FF2B5EF4-FFF2-40B4-BE49-F238E27FC236}">
                <a16:creationId xmlns:a16="http://schemas.microsoft.com/office/drawing/2014/main" id="{7D1C2613-393E-8FD1-52D3-79CDDDA1D6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9808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c08ca53654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  <p:sp>
        <p:nvSpPr>
          <p:cNvPr id="170" name="Google Shape;170;g3c08ca53654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13550e3ce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  <p:sp>
        <p:nvSpPr>
          <p:cNvPr id="178" name="Google Shape;178;g3f13550e3ce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6" name="Google Shape;18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1644bd9b7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6" name="Google Shape;206;g3f1644bd9b7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c4e67a0f71_2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21" name="Google Shape;221;g3c4e67a0f71_2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c4e67a0f71_4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29" name="Google Shape;229;g3c4e67a0f71_4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c08ca53654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45" name="Google Shape;245;g3c08ca53654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13550e3c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56" name="Google Shape;256;g3f13550e3c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13550e3ce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261" name="Google Shape;261;g3f13550e3ce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13550e3ce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268" name="Google Shape;268;g3f13550e3ce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13550e3ce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281" name="Google Shape;281;g3f13550e3ce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f13550e3ce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288" name="Google Shape;288;g3f13550e3ce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c4e67a0f71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93" name="Google Shape;293;g3c4e67a0f71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1644bd9b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298" name="Google Shape;298;g3f1644bd9b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f1644bd9b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304" name="Google Shape;304;g3f1644bd9b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1644bd9b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311" name="Google Shape;311;g3f1644bd9b7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1644bd9b7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318" name="Google Shape;318;g3f1644bd9b7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c4e67a0f71_2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30" name="Google Shape;330;g3c4e67a0f71_2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f1644bd9b7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MX" dirty="0"/>
          </a:p>
        </p:txBody>
      </p:sp>
      <p:sp>
        <p:nvSpPr>
          <p:cNvPr id="342" name="Google Shape;342;g3f1644bd9b7_1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c08ca53654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  <p:sp>
        <p:nvSpPr>
          <p:cNvPr id="352" name="Google Shape;352;g3c08ca53654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MX" dirty="0"/>
              <a:t>perla corrige</a:t>
            </a: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64" name="Google Shape;36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MX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>
  <p:cSld name="Encabezado de secció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>
  <p:cSld name="Dos objeto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>
  <p:cSld name="Contenido con títul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>
  <p:cSld name="Comparació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">
  <p:cSld name="Encabezado de secció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8" name="Google Shape;18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20" name="Google Shape;20;p7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3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 1">
  <p:cSld name="Encabezado de sección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3" name="Google Shape;23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3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 1">
  <p:cSld name="Título y objeto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>
            <a:spLocks noGrp="1"/>
          </p:cNvSpPr>
          <p:nvPr>
            <p:ph type="title"/>
          </p:nvPr>
        </p:nvSpPr>
        <p:spPr>
          <a:xfrm>
            <a:off x="970721" y="1709529"/>
            <a:ext cx="5841300" cy="16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3600"/>
              <a:buFont typeface="Noto Sans"/>
              <a:buNone/>
              <a:defRPr sz="36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subTitle" idx="1"/>
          </p:nvPr>
        </p:nvSpPr>
        <p:spPr>
          <a:xfrm>
            <a:off x="1015448" y="3833951"/>
            <a:ext cx="5132100" cy="13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681931"/>
              </a:buClr>
              <a:buSzPts val="2400"/>
              <a:buNone/>
              <a:defRPr sz="2400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32" name="Google Shape;32;p9"/>
          <p:cNvCxnSpPr/>
          <p:nvPr/>
        </p:nvCxnSpPr>
        <p:spPr>
          <a:xfrm>
            <a:off x="1106557" y="3616872"/>
            <a:ext cx="5132100" cy="0"/>
          </a:xfrm>
          <a:prstGeom prst="straightConnector1">
            <a:avLst/>
          </a:prstGeom>
          <a:noFill/>
          <a:ln w="25400" cap="flat" cmpd="sng">
            <a:solidFill>
              <a:srgbClr val="AC801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 2">
  <p:cSld name="Encabezado de sección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5" name="Google Shape;35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3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2">
  <p:cSld name="Encabezado de sección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 3">
  <p:cSld name="Encabezado de sección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5" name="Google Shape;45;p1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3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3">
  <p:cSld name="Encabezado de sección_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" name="Google Shape;50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4">
  <p:cSld name="Encabezado de sección_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5">
  <p:cSld name="Encabezado de sección_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6">
  <p:cSld name="Encabezado de sección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7">
  <p:cSld name="Encabezado de sección_1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72" name="Google Shape;72;p17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8">
  <p:cSld name="Encabezado de sección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77" name="Google Shape;77;p18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9">
  <p:cSld name="Encabezado de sección_1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0">
  <p:cSld name="Encabezado de sección_1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" name="Google Shape;8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1">
  <p:cSld name="Encabezado de sección_1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" name="Google Shape;9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2">
  <p:cSld name="Encabezado de sección_1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" name="Google Shape;9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97" name="Google Shape;97;p22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3">
  <p:cSld name="Encabezado de sección_1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102" name="Google Shape;102;p23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4">
  <p:cSld name="Encabezado de sección_1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" name="Google Shape;10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107" name="Google Shape;107;p24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5">
  <p:cSld name="Encabezado de sección_1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0" name="Google Shape;11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112" name="Google Shape;112;p25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16">
  <p:cSld name="Encabezado de sección_1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5" name="Google Shape;1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6" name="Google Shape;1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760513" y="317600"/>
            <a:ext cx="5841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2800"/>
              <a:buFont typeface="Noto Sans"/>
              <a:buNone/>
              <a:defRPr sz="2800" b="1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290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4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puntogenero.mujeres.gob.mx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7"/>
          <p:cNvSpPr txBox="1"/>
          <p:nvPr/>
        </p:nvSpPr>
        <p:spPr>
          <a:xfrm>
            <a:off x="798225" y="2135350"/>
            <a:ext cx="10823700" cy="15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42144"/>
              </a:buClr>
              <a:buSzPts val="3080"/>
              <a:buFont typeface="Arial"/>
              <a:buNone/>
            </a:pPr>
            <a:endParaRPr sz="3180" b="1" dirty="0">
              <a:solidFill>
                <a:srgbClr val="A42144"/>
              </a:solidFill>
              <a:latin typeface="Noto Sans SemiBold"/>
              <a:ea typeface="Noto Sans SemiBold"/>
              <a:cs typeface="Noto Sans SemiBold"/>
              <a:sym typeface="Noto Sans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42144"/>
              </a:buClr>
              <a:buSzPts val="3080"/>
              <a:buFont typeface="Arial"/>
              <a:buNone/>
            </a:pPr>
            <a:r>
              <a:rPr lang="es-MX" sz="3180" b="1" dirty="0">
                <a:solidFill>
                  <a:srgbClr val="A42144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Hombres en transformación y contra las violencias  </a:t>
            </a:r>
            <a:endParaRPr sz="1080" b="0" i="0" u="none" strike="noStrike" cap="none" dirty="0">
              <a:solidFill>
                <a:srgbClr val="A421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7"/>
          <p:cNvSpPr txBox="1"/>
          <p:nvPr/>
        </p:nvSpPr>
        <p:spPr>
          <a:xfrm>
            <a:off x="936725" y="3642650"/>
            <a:ext cx="103185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142E"/>
              </a:buClr>
              <a:buSzPts val="2900"/>
              <a:buFont typeface="Arial"/>
              <a:buNone/>
            </a:pPr>
            <a:r>
              <a:rPr lang="es-MX" sz="2200" b="0" i="1" u="none" strike="noStrike" cap="none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Coordinación de Cambio Cultural y Desarrollo de Capacidades</a:t>
            </a:r>
            <a:endParaRPr sz="1200" b="0" i="1" u="none" strike="noStrike" cap="none" dirty="0">
              <a:solidFill>
                <a:srgbClr val="9C204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E142E"/>
              </a:buClr>
              <a:buSzPts val="2900"/>
              <a:buFont typeface="Arial"/>
              <a:buNone/>
            </a:pPr>
            <a:r>
              <a:rPr lang="es-MX" sz="2200" i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Junio,</a:t>
            </a:r>
            <a:r>
              <a:rPr lang="es-MX" sz="2200" b="0" i="1" u="none" strike="noStrike" cap="none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 2026</a:t>
            </a:r>
            <a:r>
              <a:rPr lang="es-MX" sz="2400" b="0" i="1" u="none" strike="noStrike" cap="none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sz="2400" b="0" i="1" u="none" strike="noStrike" cap="none" dirty="0">
              <a:solidFill>
                <a:srgbClr val="9C204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8"/>
          <p:cNvSpPr txBox="1"/>
          <p:nvPr/>
        </p:nvSpPr>
        <p:spPr>
          <a:xfrm>
            <a:off x="1054550" y="597700"/>
            <a:ext cx="10803900" cy="46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MX" sz="24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OBJETIVO</a:t>
            </a:r>
            <a:endParaRPr sz="2400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s-MX" sz="19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Que el grupo</a:t>
            </a:r>
            <a:r>
              <a:rPr lang="es-MX" sz="1900" dirty="0">
                <a:solidFill>
                  <a:srgbClr val="A42144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</a:t>
            </a:r>
            <a:r>
              <a:rPr lang="es-MX" sz="19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reflexione</a:t>
            </a:r>
            <a:r>
              <a:rPr lang="es-MX" sz="19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sobre:</a:t>
            </a:r>
            <a:endParaRPr sz="19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s-MX" sz="19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El reconocimiento de diferentes formas de ser hombres, así como sobre la importancia de la construcción de prácticas de igualdad para el</a:t>
            </a:r>
            <a:r>
              <a:rPr lang="es-MX" sz="1900" b="1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 cambio cultural y una vida libre de violencias. </a:t>
            </a:r>
            <a:endParaRPr sz="1900" b="1" dirty="0">
              <a:solidFill>
                <a:srgbClr val="A0214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MX" sz="24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CONTENIDO</a:t>
            </a: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Noto Sans Light"/>
              <a:buAutoNum type="arabicPeriod"/>
            </a:pPr>
            <a:r>
              <a:rPr lang="es-MX" sz="18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¿Qué nos dijeron de ser hombre?</a:t>
            </a: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Noto Sans Light"/>
              <a:buAutoNum type="arabicPeriod"/>
            </a:pPr>
            <a:r>
              <a:rPr lang="es-MX" sz="18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¿Cómo se construyen las desigualdades? </a:t>
            </a: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Noto Sans Light"/>
              <a:buAutoNum type="arabicPeriod"/>
            </a:pPr>
            <a:r>
              <a:rPr lang="es-MX" sz="18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Bienestar y salud en los hombres </a:t>
            </a: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Noto Sans Light"/>
              <a:buAutoNum type="arabicPeriod"/>
            </a:pPr>
            <a:r>
              <a:rPr lang="es-MX" sz="18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Construyendo otras formas de ser hombres</a:t>
            </a: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MX" sz="24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METODOLOGÍA </a:t>
            </a:r>
            <a:endParaRPr sz="1400" b="1" i="0" u="none" strike="noStrike" cap="none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MX" sz="1800" b="0" i="0" u="none" strike="noStrike" cap="none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Participativa, desde los principios y prácticas de la Educación popular.</a:t>
            </a:r>
            <a:br>
              <a:rPr lang="es-MX" sz="1400" b="0" i="0" u="none" strike="noStrike" cap="none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endParaRPr sz="1400" b="0" i="0" u="none" strike="noStrike" cap="none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129" name="Google Shape;12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880" y="782290"/>
            <a:ext cx="964659" cy="96465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8"/>
          <p:cNvSpPr txBox="1"/>
          <p:nvPr/>
        </p:nvSpPr>
        <p:spPr>
          <a:xfrm>
            <a:off x="9752699" y="5533589"/>
            <a:ext cx="2439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MX" sz="14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DURACIÓN APROXIMADA:</a:t>
            </a:r>
            <a:r>
              <a:rPr lang="es-MX" sz="1400" b="1" i="0" u="none" strike="noStrike" cap="none" dirty="0">
                <a:solidFill>
                  <a:srgbClr val="8E7CC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s-MX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Tres </a:t>
            </a:r>
            <a:r>
              <a:rPr lang="es-MX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horas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13051" y="5279812"/>
            <a:ext cx="887700" cy="1030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9"/>
          <p:cNvSpPr txBox="1"/>
          <p:nvPr/>
        </p:nvSpPr>
        <p:spPr>
          <a:xfrm>
            <a:off x="823609" y="692977"/>
            <a:ext cx="10544700" cy="3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s-MX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MX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MX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1" i="0" u="none" strike="noStrike" cap="none" dirty="0">
              <a:solidFill>
                <a:srgbClr val="BF9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-1206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C2047"/>
              </a:buClr>
              <a:buSzPts val="1900"/>
              <a:buFont typeface="Arial"/>
              <a:buChar char="•"/>
            </a:pPr>
            <a:r>
              <a:rPr lang="es-MX" sz="22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Inclusión: </a:t>
            </a:r>
            <a:r>
              <a:rPr lang="es-MX" sz="1900" b="0" i="0" u="none" strike="noStrike" cap="none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No excluir a nadie de las actividades.</a:t>
            </a:r>
            <a:endParaRPr sz="1900" b="0" i="0" u="none" strike="noStrike" cap="none" dirty="0">
              <a:solidFill>
                <a:srgbClr val="BF9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-120650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9C2047"/>
              </a:buClr>
              <a:buSzPts val="1900"/>
              <a:buFont typeface="Arial"/>
              <a:buChar char="•"/>
            </a:pPr>
            <a:r>
              <a:rPr lang="es-MX" sz="22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Democracia:</a:t>
            </a:r>
            <a:r>
              <a:rPr lang="es-MX" sz="1900" b="0" i="0" u="none" strike="noStrike" cap="none" dirty="0">
                <a:solidFill>
                  <a:srgbClr val="A42144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</a:t>
            </a:r>
            <a:r>
              <a:rPr lang="es-MX" sz="1900" b="0" i="0" u="none" strike="noStrike" cap="none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Practicar la participación activa de manera igualitaria, sin privatizar la palabra.  </a:t>
            </a:r>
            <a:endParaRPr sz="1900" b="0" i="0" u="none" strike="noStrike" cap="none" dirty="0">
              <a:solidFill>
                <a:srgbClr val="BF9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-120650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9C2047"/>
              </a:buClr>
              <a:buSzPts val="1900"/>
              <a:buFont typeface="Arial"/>
              <a:buChar char="•"/>
            </a:pPr>
            <a:r>
              <a:rPr lang="es-MX" sz="22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Respeto: </a:t>
            </a:r>
            <a:r>
              <a:rPr lang="es-MX" sz="1900" b="0" i="0" u="none" strike="noStrike" cap="none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Promover un ambiente de confianza para las participaciones y evitar las expresiones discriminatorias.</a:t>
            </a:r>
            <a:endParaRPr sz="1900" b="0" i="0" u="none" strike="noStrike" cap="none" dirty="0">
              <a:solidFill>
                <a:srgbClr val="BF9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-120650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9C2047"/>
              </a:buClr>
              <a:buSzPts val="1900"/>
              <a:buFont typeface="Arial"/>
              <a:buChar char="•"/>
            </a:pPr>
            <a:r>
              <a:rPr lang="es-MX" sz="22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Pensamiento crítico:</a:t>
            </a:r>
            <a:r>
              <a:rPr lang="es-MX" sz="2200" b="0" i="0" u="none" strike="noStrike" cap="none" dirty="0">
                <a:solidFill>
                  <a:srgbClr val="A42144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</a:t>
            </a:r>
            <a:r>
              <a:rPr lang="es-MX" sz="1900" b="0" i="0" u="none" strike="noStrike" cap="none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Tomar distancia de nuestros prejuicios y buscar la construcción</a:t>
            </a:r>
            <a:br>
              <a:rPr lang="es-MX" sz="1900" b="0" i="0" u="none" strike="noStrike" cap="none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1900" b="0" i="0" u="none" strike="noStrike" cap="none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de acuerdos para el bienestar común.</a:t>
            </a:r>
            <a:endParaRPr sz="1900" b="0" i="0" u="none" strike="noStrike" cap="none" dirty="0">
              <a:solidFill>
                <a:srgbClr val="BF9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-120650" algn="just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9C2047"/>
              </a:buClr>
              <a:buSzPts val="1900"/>
              <a:buFont typeface="Arial"/>
              <a:buChar char="•"/>
            </a:pPr>
            <a:r>
              <a:rPr lang="es-MX" sz="22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Corresponsabilidad:</a:t>
            </a:r>
            <a:r>
              <a:rPr lang="es-MX" sz="2200" b="0" i="0" u="none" strike="noStrike" cap="none" dirty="0">
                <a:solidFill>
                  <a:srgbClr val="A42144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</a:t>
            </a:r>
            <a:r>
              <a:rPr lang="es-MX" sz="1900" b="0" i="0" u="none" strike="noStrike" cap="none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Asumir nuestro compromiso con la capacitación y nuestra responsabilidad personal y colectiva dentro del proceso de aprendizaje</a:t>
            </a:r>
            <a:endParaRPr sz="1900" b="0" i="0" u="none" strike="noStrike" cap="none" dirty="0">
              <a:solidFill>
                <a:srgbClr val="BF9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137" name="Google Shape;137;p29"/>
          <p:cNvSpPr txBox="1"/>
          <p:nvPr/>
        </p:nvSpPr>
        <p:spPr>
          <a:xfrm>
            <a:off x="3489452" y="5210925"/>
            <a:ext cx="52131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MX" sz="28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¿Nos parecen razonables estos acuerdos?</a:t>
            </a:r>
            <a:endParaRPr sz="2800" b="0" i="0" u="none" strike="noStrike" cap="none" dirty="0">
              <a:solidFill>
                <a:srgbClr val="A421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9"/>
          <p:cNvSpPr txBox="1"/>
          <p:nvPr/>
        </p:nvSpPr>
        <p:spPr>
          <a:xfrm>
            <a:off x="823609" y="692977"/>
            <a:ext cx="80805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MX" sz="28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Acuerdos</a:t>
            </a:r>
            <a:r>
              <a:rPr lang="es-MX" sz="1400" b="1" i="0" u="none" strike="noStrike" cap="none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 </a:t>
            </a:r>
            <a:endParaRPr sz="1400" b="0" i="0" u="none" strike="noStrike" cap="none" dirty="0">
              <a:solidFill>
                <a:srgbClr val="A421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/>
        </p:nvSpPr>
        <p:spPr>
          <a:xfrm>
            <a:off x="1024975" y="2876078"/>
            <a:ext cx="91440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MX" sz="36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¿Qué nos dijeron de ser hombre?</a:t>
            </a:r>
            <a:endParaRPr sz="3500" b="1" i="0" u="none" strike="noStrike" cap="none" dirty="0">
              <a:solidFill>
                <a:srgbClr val="A4214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/>
          <p:nvPr/>
        </p:nvSpPr>
        <p:spPr>
          <a:xfrm>
            <a:off x="1772294" y="541622"/>
            <a:ext cx="67608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Actividad de reflexión</a:t>
            </a:r>
            <a:endParaRPr sz="2500" b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49" name="Google Shape;14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019" y="541622"/>
            <a:ext cx="1324276" cy="132427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1"/>
          <p:cNvSpPr txBox="1"/>
          <p:nvPr/>
        </p:nvSpPr>
        <p:spPr>
          <a:xfrm>
            <a:off x="9625800" y="5365444"/>
            <a:ext cx="2566200" cy="9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MX" sz="1700" b="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5 min. para responder</a:t>
            </a:r>
            <a:endParaRPr sz="1700" b="0" i="1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MX" sz="1700" b="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15 min. para plenaria</a:t>
            </a:r>
            <a:endParaRPr sz="1700" b="0" i="1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151" name="Google Shape;151;p31"/>
          <p:cNvSpPr txBox="1"/>
          <p:nvPr/>
        </p:nvSpPr>
        <p:spPr>
          <a:xfrm>
            <a:off x="2279858" y="2360609"/>
            <a:ext cx="7804800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375" tIns="104375" rIns="104375" bIns="1043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2"/>
              <a:buFont typeface="Arial"/>
              <a:buNone/>
            </a:pPr>
            <a:r>
              <a:rPr lang="es-MX" sz="2000" b="1" i="0" u="none" strike="noStrike" cap="none" dirty="0">
                <a:solidFill>
                  <a:srgbClr val="8E7CC3"/>
                </a:solidFill>
                <a:latin typeface="Noto Sans Medium"/>
                <a:ea typeface="Noto Sans Medium"/>
                <a:cs typeface="Noto Sans Medium"/>
                <a:sym typeface="Noto Sans Medium"/>
              </a:rPr>
              <a:t>En una hoja señalar 3 características de los hombres, 3 características de las mujeres y al menos 1 característica que se tenga en común</a:t>
            </a:r>
            <a:endParaRPr sz="2000" b="1" i="0" u="none" strike="noStrike" cap="none" dirty="0">
              <a:solidFill>
                <a:srgbClr val="8E7CC3"/>
              </a:solidFill>
              <a:latin typeface="Noto Sans Medium"/>
              <a:ea typeface="Noto Sans Medium"/>
              <a:cs typeface="Noto Sans Medium"/>
              <a:sym typeface="Noto Sans Medium"/>
            </a:endParaRPr>
          </a:p>
        </p:txBody>
      </p:sp>
      <p:sp>
        <p:nvSpPr>
          <p:cNvPr id="152" name="Google Shape;152;p31"/>
          <p:cNvSpPr txBox="1"/>
          <p:nvPr/>
        </p:nvSpPr>
        <p:spPr>
          <a:xfrm>
            <a:off x="1772300" y="1457066"/>
            <a:ext cx="99933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Vamos a escribir nuestras respuestas en una hoja de papel </a:t>
            </a:r>
            <a:r>
              <a:rPr lang="es-MX" sz="2000" b="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sin poner nuestro nombre</a:t>
            </a:r>
            <a:r>
              <a:rPr lang="es-MX" sz="20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:</a:t>
            </a:r>
            <a:endParaRPr sz="2500" b="1" i="0" u="none" strike="noStrike" cap="none" dirty="0">
              <a:solidFill>
                <a:srgbClr val="68193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aphicFrame>
        <p:nvGraphicFramePr>
          <p:cNvPr id="153" name="Google Shape;153;p31"/>
          <p:cNvGraphicFramePr/>
          <p:nvPr/>
        </p:nvGraphicFramePr>
        <p:xfrm>
          <a:off x="2118223" y="3878503"/>
          <a:ext cx="8127975" cy="1102380"/>
        </p:xfrm>
        <a:graphic>
          <a:graphicData uri="http://schemas.openxmlformats.org/drawingml/2006/table">
            <a:tbl>
              <a:tblPr firstRow="1" bandRow="1">
                <a:noFill/>
                <a:tableStyleId>{FD276750-F9AE-433C-9969-70D770ECF112}</a:tableStyleId>
              </a:tblPr>
              <a:tblGrid>
                <a:gridCol w="270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Características hombres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A57F2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Características mujeres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A57F2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b="1" i="0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Características en común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rgbClr val="A57F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1.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2.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3.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1.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2.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3.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1.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2.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400" u="none" strike="noStrike" cap="none" dirty="0"/>
                        <a:t>3.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4" name="Google Shape;15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13051" y="5279812"/>
            <a:ext cx="887700" cy="1030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/>
        </p:nvSpPr>
        <p:spPr>
          <a:xfrm>
            <a:off x="430575" y="1003250"/>
            <a:ext cx="9068100" cy="4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Cuando hablamos de género no nos referimos únicamente a mujeres y hombres, ni a características biológicas. es una forma en la que la sociedad organiza la vida, asignando expectativas, roles, comportamientos y valores distintos a las personas según si son reconocidas como mujeres, hombres o identidades diversas.</a:t>
            </a:r>
            <a:endParaRPr sz="2000" dirty="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20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El género no es una ideología ni una agenda política:</a:t>
            </a:r>
            <a:r>
              <a:rPr lang="es-MX" sz="20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 es la vivencia interna y profunda de quiénes somos, la cual puede o no coincidir con el sexo asignado al nacer. No se trata únicamente de una realidad biológica, sino también de una construcción social y personal que cada persona puede definir y expresar con libertad.</a:t>
            </a:r>
            <a:endParaRPr sz="20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2000" b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0" name="Google Shape;160;p32"/>
          <p:cNvSpPr txBox="1"/>
          <p:nvPr/>
        </p:nvSpPr>
        <p:spPr>
          <a:xfrm>
            <a:off x="430575" y="418250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6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Género</a:t>
            </a:r>
            <a:endParaRPr sz="1200" dirty="0">
              <a:solidFill>
                <a:srgbClr val="9C2047"/>
              </a:solidFill>
            </a:endParaRPr>
          </a:p>
        </p:txBody>
      </p:sp>
      <p:pic>
        <p:nvPicPr>
          <p:cNvPr id="161" name="Google Shape;16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50950" y="1858475"/>
            <a:ext cx="3141050" cy="314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22A02E0-5D81-FBB4-1674-AF14CCEDA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8" y="165652"/>
            <a:ext cx="7405461" cy="5919305"/>
          </a:xfrm>
          <a:prstGeom prst="rect">
            <a:avLst/>
          </a:prstGeom>
        </p:spPr>
      </p:pic>
      <p:sp>
        <p:nvSpPr>
          <p:cNvPr id="5" name="Google Shape;160;p32">
            <a:extLst>
              <a:ext uri="{FF2B5EF4-FFF2-40B4-BE49-F238E27FC236}">
                <a16:creationId xmlns:a16="http://schemas.microsoft.com/office/drawing/2014/main" id="{29B6C0C7-5C67-2CAB-F6A3-E421C42372D2}"/>
              </a:ext>
            </a:extLst>
          </p:cNvPr>
          <p:cNvSpPr txBox="1"/>
          <p:nvPr/>
        </p:nvSpPr>
        <p:spPr>
          <a:xfrm>
            <a:off x="8061619" y="2450250"/>
            <a:ext cx="3408608" cy="98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s-MX" sz="26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¿Cómo se compone el género?</a:t>
            </a:r>
            <a:endParaRPr sz="1200" dirty="0">
              <a:solidFill>
                <a:srgbClr val="9C2047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>
          <a:extLst>
            <a:ext uri="{FF2B5EF4-FFF2-40B4-BE49-F238E27FC236}">
              <a16:creationId xmlns:a16="http://schemas.microsoft.com/office/drawing/2014/main" id="{5870340C-F4A1-4A4A-F358-FC9912455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F898EA-1304-3D36-7EC2-024514E17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527" y="99391"/>
            <a:ext cx="4837902" cy="615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04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/>
          <p:nvPr/>
        </p:nvSpPr>
        <p:spPr>
          <a:xfrm>
            <a:off x="774806" y="536825"/>
            <a:ext cx="85335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3100" b="1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¿Qué implican los mandatos de ser hombre?</a:t>
            </a:r>
            <a:endParaRPr sz="2300" b="1" dirty="0">
              <a:solidFill>
                <a:srgbClr val="A0214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73" name="Google Shape;173;p34"/>
          <p:cNvSpPr txBox="1"/>
          <p:nvPr/>
        </p:nvSpPr>
        <p:spPr>
          <a:xfrm>
            <a:off x="847775" y="1602700"/>
            <a:ext cx="5186700" cy="28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Las expectativas sobre lo que significa “ser hombre” forman parte de los llamados mandatos de masculinidad.</a:t>
            </a:r>
            <a:endParaRPr sz="16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Generalmente se espera que los hombres:</a:t>
            </a:r>
            <a:b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• Sean fuertes y proveedores.</a:t>
            </a:r>
            <a:b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• Tengan éxito económico.</a:t>
            </a:r>
            <a:b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• No muestran emociones.</a:t>
            </a:r>
            <a:b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• Mantengan el control y la autoridad.</a:t>
            </a:r>
            <a:b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• Demuestren poder frente a otras personas.</a:t>
            </a:r>
            <a:endParaRPr sz="1600" dirty="0">
              <a:solidFill>
                <a:srgbClr val="3F3F3F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dirty="0"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dirty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74" name="Google Shape;174;p34"/>
          <p:cNvSpPr txBox="1"/>
          <p:nvPr/>
        </p:nvSpPr>
        <p:spPr>
          <a:xfrm>
            <a:off x="6206650" y="1408800"/>
            <a:ext cx="5546700" cy="4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600" dirty="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Aunque no todos los hombres cumplen con estas expectativas, este modelo sigue teniendo una fuerte influencia social.</a:t>
            </a:r>
            <a:endParaRPr sz="1600" dirty="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600" dirty="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Estas ideas pueden generar desigualdades y favorecer dinámicas de control, competencia o violencia. Sin embargo, también tienen consecuencias para los propios hombres, ya que limitan su bienestar emocional, dificultan que pidan ayuda y restringen formas más afectivas y cuidadoras de relacionarse.</a:t>
            </a:r>
            <a:endParaRPr sz="1600" dirty="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175" name="Google Shape;175;p34"/>
          <p:cNvSpPr txBox="1"/>
          <p:nvPr/>
        </p:nvSpPr>
        <p:spPr>
          <a:xfrm>
            <a:off x="2569275" y="4676525"/>
            <a:ext cx="8212500" cy="1108200"/>
          </a:xfrm>
          <a:prstGeom prst="rect">
            <a:avLst/>
          </a:prstGeom>
          <a:noFill/>
          <a:ln w="9525" cap="flat" cmpd="sng">
            <a:solidFill>
              <a:srgbClr val="A021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500" b="1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¿Que tiene de malo en ser un hombre fuerte y proveedor?</a:t>
            </a:r>
            <a:endParaRPr sz="1500" b="1" dirty="0">
              <a:solidFill>
                <a:srgbClr val="A0214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500" dirty="0">
                <a:solidFill>
                  <a:srgbClr val="3F3F3F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El problema no es ser proveedor, exitoso o ejercer liderazgo. El problema surge cuando estas características se convierten en una medida de superioridad o en una justificación para ejercer poder sobre otras personas. </a:t>
            </a:r>
            <a:endParaRPr sz="1500" dirty="0">
              <a:solidFill>
                <a:srgbClr val="3F3F3F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/>
          <p:nvPr/>
        </p:nvSpPr>
        <p:spPr>
          <a:xfrm>
            <a:off x="916700" y="1602700"/>
            <a:ext cx="5363700" cy="28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MX" sz="1700" b="1" dirty="0">
                <a:latin typeface="Noto Sans"/>
                <a:ea typeface="Noto Sans"/>
                <a:cs typeface="Noto Sans"/>
                <a:sym typeface="Noto Sans"/>
              </a:rPr>
              <a:t>Interseccionalidad </a:t>
            </a:r>
            <a:endParaRPr sz="1700" b="1" i="0" u="none" strike="noStrike" cap="none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MX" sz="17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El término interseccionalidad fue acuñado en 1989 por la abogada afroamericana </a:t>
            </a:r>
            <a:r>
              <a:rPr lang="es-MX" sz="1700" b="1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Kimberlé Williams Crenshaw,</a:t>
            </a:r>
            <a:r>
              <a:rPr lang="es-MX" sz="17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para explicar cómo la condición étnico-racial y el género se cruzaban en un tema de discriminación de mujeres obreras afroamericanas de la industria automotriz.</a:t>
            </a:r>
            <a:endParaRPr sz="17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dirty="0"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dirty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81" name="Google Shape;181;p35"/>
          <p:cNvSpPr txBox="1"/>
          <p:nvPr/>
        </p:nvSpPr>
        <p:spPr>
          <a:xfrm>
            <a:off x="6846575" y="1109400"/>
            <a:ext cx="4648200" cy="4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Aplicar una perspectiva interseccional implica: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Reconocer que las mujeres </a:t>
            </a:r>
            <a:r>
              <a:rPr lang="es-MX" sz="1500" dirty="0">
                <a:latin typeface="Noto Sans Light"/>
                <a:ea typeface="Noto Sans Light"/>
                <a:cs typeface="Noto Sans Light"/>
                <a:sym typeface="Noto Sans Light"/>
              </a:rPr>
              <a:t>y </a:t>
            </a: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los hombres no viven el patriarcado de la misma manera.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Identificar cómo las estructuras de poder actúan simultáneamente.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Escuchar las voces de quienes históricamente han sido silenciadas o invisibilizadas dentro del propio feminismo.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Descentralizar el feminismo blanco, mestizo, urbano y de clase media, para reconocer múltiples formas de ser mujer.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182" name="Google Shape;182;p35"/>
          <p:cNvSpPr txBox="1"/>
          <p:nvPr/>
        </p:nvSpPr>
        <p:spPr>
          <a:xfrm>
            <a:off x="2569275" y="4676525"/>
            <a:ext cx="8212500" cy="1339200"/>
          </a:xfrm>
          <a:prstGeom prst="rect">
            <a:avLst/>
          </a:prstGeom>
          <a:noFill/>
          <a:ln w="9525" cap="flat" cmpd="sng">
            <a:solidFill>
              <a:srgbClr val="A021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500" b="1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El género se articula con la raza y clase.</a:t>
            </a:r>
            <a:endParaRPr sz="1500" b="1" dirty="0">
              <a:solidFill>
                <a:srgbClr val="A0214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500" dirty="0">
                <a:latin typeface="Noto Sans Light"/>
                <a:ea typeface="Noto Sans Light"/>
                <a:cs typeface="Noto Sans Light"/>
                <a:sym typeface="Noto Sans Light"/>
              </a:rPr>
              <a:t>Por ejemplo: En algunos territorios, donde el crimen organizado recluta forzosamente, ser varón, particularmente joven, de clase trabajadora y desempleado, implica un riesgo directo. En estos casos el enfoque interseccional nos permite ver cómo las categorías de clase social, género y raza se entrecruzan, para entender cómo se vive la desigualdad.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183" name="Google Shape;183;p35"/>
          <p:cNvSpPr txBox="1"/>
          <p:nvPr/>
        </p:nvSpPr>
        <p:spPr>
          <a:xfrm>
            <a:off x="761625" y="232200"/>
            <a:ext cx="89256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5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No todos los hombres viven las mismas experiencias. La clase social, la raza, la edad, el territorio y otras condiciones influyen en la forma en que cada persona experimenta privilegios, desigualdades o violencias. </a:t>
            </a:r>
            <a:endParaRPr sz="15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 txBox="1"/>
          <p:nvPr/>
        </p:nvSpPr>
        <p:spPr>
          <a:xfrm>
            <a:off x="183150" y="-3"/>
            <a:ext cx="68886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¿Existe una única forma de ser hombre?</a:t>
            </a:r>
            <a:endParaRPr sz="2500" dirty="0">
              <a:solidFill>
                <a:srgbClr val="9C2047"/>
              </a:solidFill>
              <a:latin typeface="Noto Sans SemiBold"/>
              <a:ea typeface="Noto Sans SemiBold"/>
              <a:cs typeface="Noto Sans SemiBold"/>
              <a:sym typeface="Noto Sans SemiBold"/>
            </a:endParaRPr>
          </a:p>
        </p:txBody>
      </p:sp>
      <p:sp>
        <p:nvSpPr>
          <p:cNvPr id="189" name="Google Shape;189;p36"/>
          <p:cNvSpPr txBox="1"/>
          <p:nvPr/>
        </p:nvSpPr>
        <p:spPr>
          <a:xfrm>
            <a:off x="687425" y="972800"/>
            <a:ext cx="6577500" cy="9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625" tIns="86625" rIns="86625" bIns="86625" anchor="t" anchorCtr="0">
            <a:spAutoFit/>
          </a:bodyPr>
          <a:lstStyle/>
          <a:p>
            <a:pPr marL="609600" marR="0" lvl="0" indent="0" algn="ct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434343"/>
              </a:solidFill>
              <a:latin typeface="Noto Sans Medium"/>
              <a:ea typeface="Noto Sans Medium"/>
              <a:cs typeface="Noto Sans Medium"/>
              <a:sym typeface="Noto Sans Medium"/>
            </a:endParaRPr>
          </a:p>
        </p:txBody>
      </p:sp>
      <p:sp>
        <p:nvSpPr>
          <p:cNvPr id="190" name="Google Shape;190;p36"/>
          <p:cNvSpPr txBox="1"/>
          <p:nvPr/>
        </p:nvSpPr>
        <p:spPr>
          <a:xfrm>
            <a:off x="183150" y="655188"/>
            <a:ext cx="7119000" cy="27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700" b="1" i="0" u="none" strike="noStrike" cap="none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“Masculinidad dominante”</a:t>
            </a:r>
            <a:endParaRPr sz="1700" b="1" i="0" u="none" strike="noStrike" cap="none" dirty="0">
              <a:solidFill>
                <a:srgbClr val="A02142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00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2142"/>
              </a:buClr>
              <a:buSzPts val="1600"/>
              <a:buFont typeface="Noto Sans Light"/>
              <a:buChar char="●"/>
            </a:pPr>
            <a: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Es el modelo que se impone como el </a:t>
            </a:r>
            <a:r>
              <a:rPr lang="es-MX" sz="160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ideal del ser hombre</a:t>
            </a:r>
            <a: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: </a:t>
            </a:r>
            <a:b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exitoso económicamente, blanco, urbano, hetero y con autoridad.</a:t>
            </a:r>
            <a:endParaRPr sz="160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02142"/>
              </a:buClr>
              <a:buSzPts val="1600"/>
              <a:buFont typeface="Noto Sans Light"/>
              <a:buChar char="●"/>
            </a:pPr>
            <a: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No es dominante porque la mayoría de los hombres la encarnen, </a:t>
            </a:r>
            <a:b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sino porque se les impone como norma e ideal a perseguir.</a:t>
            </a:r>
            <a:endParaRPr sz="160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02142"/>
              </a:buClr>
              <a:buSzPts val="1600"/>
              <a:buFont typeface="Noto Sans Light"/>
              <a:buChar char="●"/>
            </a:pPr>
            <a: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Se construye por oposición a lo otro: a “lo femenino”, “lo homosexual” y “lo nativo”, que es visto como menos humano.</a:t>
            </a:r>
            <a:endParaRPr sz="160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grpSp>
        <p:nvGrpSpPr>
          <p:cNvPr id="191" name="Google Shape;191;p36"/>
          <p:cNvGrpSpPr/>
          <p:nvPr/>
        </p:nvGrpSpPr>
        <p:grpSpPr>
          <a:xfrm>
            <a:off x="7419379" y="804957"/>
            <a:ext cx="4366720" cy="5447304"/>
            <a:chOff x="7419379" y="804957"/>
            <a:chExt cx="4366720" cy="5447304"/>
          </a:xfrm>
        </p:grpSpPr>
        <p:grpSp>
          <p:nvGrpSpPr>
            <p:cNvPr id="192" name="Google Shape;192;p36"/>
            <p:cNvGrpSpPr/>
            <p:nvPr/>
          </p:nvGrpSpPr>
          <p:grpSpPr>
            <a:xfrm>
              <a:off x="7431449" y="4019738"/>
              <a:ext cx="4354650" cy="2232523"/>
              <a:chOff x="7431449" y="2305613"/>
              <a:chExt cx="4354650" cy="2232523"/>
            </a:xfrm>
          </p:grpSpPr>
          <p:pic>
            <p:nvPicPr>
              <p:cNvPr id="193" name="Google Shape;193;p36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431449" y="2552602"/>
                <a:ext cx="4354649" cy="198553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36"/>
              <p:cNvPicPr preferRelativeResize="0"/>
              <p:nvPr/>
            </p:nvPicPr>
            <p:blipFill rotWithShape="1">
              <a:blip r:embed="rId3">
                <a:alphaModFix/>
              </a:blip>
              <a:srcRect t="26639" r="78725" b="21076"/>
              <a:stretch/>
            </p:blipFill>
            <p:spPr>
              <a:xfrm>
                <a:off x="10859675" y="2305613"/>
                <a:ext cx="926424" cy="10381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5" name="Google Shape;195;p36"/>
            <p:cNvPicPr preferRelativeResize="0"/>
            <p:nvPr/>
          </p:nvPicPr>
          <p:blipFill rotWithShape="1">
            <a:blip r:embed="rId4">
              <a:alphaModFix/>
            </a:blip>
            <a:srcRect b="15226"/>
            <a:stretch/>
          </p:blipFill>
          <p:spPr>
            <a:xfrm>
              <a:off x="7423908" y="2571205"/>
              <a:ext cx="4354651" cy="1935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36"/>
            <p:cNvPicPr preferRelativeResize="0"/>
            <p:nvPr/>
          </p:nvPicPr>
          <p:blipFill rotWithShape="1">
            <a:blip r:embed="rId5">
              <a:alphaModFix/>
            </a:blip>
            <a:srcRect t="14992" b="16613"/>
            <a:stretch/>
          </p:blipFill>
          <p:spPr>
            <a:xfrm>
              <a:off x="7419379" y="804957"/>
              <a:ext cx="4354649" cy="19855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7" name="Google Shape;197;p36"/>
          <p:cNvSpPr txBox="1"/>
          <p:nvPr/>
        </p:nvSpPr>
        <p:spPr>
          <a:xfrm>
            <a:off x="299250" y="3070318"/>
            <a:ext cx="7002900" cy="2410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700" b="1" i="0" u="none" strike="noStrike" cap="none" dirty="0">
                <a:solidFill>
                  <a:srgbClr val="A02142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“Otras </a:t>
            </a:r>
            <a:r>
              <a:rPr lang="es-MX" sz="1700" b="1" dirty="0">
                <a:solidFill>
                  <a:srgbClr val="A02142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m</a:t>
            </a:r>
            <a:r>
              <a:rPr lang="es-MX" sz="1700" b="1" i="0" u="none" strike="noStrike" cap="none" dirty="0">
                <a:solidFill>
                  <a:srgbClr val="A02142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asculinidades ”</a:t>
            </a:r>
            <a:endParaRPr lang="es-ES" sz="1700" b="1" i="0" u="none" strike="noStrike" cap="none" dirty="0">
              <a:solidFill>
                <a:srgbClr val="A02142"/>
              </a:solidFill>
              <a:latin typeface="Noto Sans Light"/>
              <a:ea typeface="Noto Sans Light"/>
              <a:cs typeface="Noto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900" b="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2142"/>
              </a:buClr>
              <a:buSzPts val="1700"/>
              <a:buFont typeface="Noto Sans Light"/>
              <a:buChar char="●"/>
            </a:pPr>
            <a:r>
              <a:rPr lang="es-MX" sz="17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Son la gran mayoría de los hombres: todos aquellos que de </a:t>
            </a:r>
            <a:br>
              <a:rPr lang="es-MX" sz="1700" i="0" u="none" strike="noStrike" cap="none" dirty="0">
                <a:latin typeface="Noto Sans Light"/>
                <a:ea typeface="Noto Sans Light"/>
                <a:cs typeface="Noto Sans Light"/>
              </a:rPr>
            </a:br>
            <a:r>
              <a:rPr lang="es-MX" sz="17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alguna forma no encajan en la norma dominante.</a:t>
            </a:r>
            <a:endParaRPr sz="170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36550" algn="just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A02142"/>
              </a:buClr>
              <a:buSzPts val="1700"/>
              <a:buFont typeface="Noto Sans Light"/>
              <a:buChar char="●"/>
            </a:pPr>
            <a:r>
              <a:rPr lang="es-MX" sz="17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Sufren exclusión y violación de sus derechos, pero también reproducen violencias hacia las mujeres y otros hombres</a:t>
            </a:r>
            <a:br>
              <a:rPr lang="es-MX" sz="1700" i="0" u="none" strike="noStrike" cap="none" dirty="0">
                <a:latin typeface="Noto Sans Light"/>
                <a:ea typeface="Noto Sans Light"/>
                <a:cs typeface="Noto Sans Light"/>
              </a:rPr>
            </a:br>
            <a:r>
              <a:rPr lang="es-MX" sz="17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al tiempo que ellos mismos son violentados por un sistema desigual.</a:t>
            </a:r>
            <a:endParaRPr sz="170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198" name="Google Shape;198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19375" y="4268775"/>
            <a:ext cx="4366725" cy="198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/>
        </p:nvSpPr>
        <p:spPr>
          <a:xfrm>
            <a:off x="958750" y="2459225"/>
            <a:ext cx="10536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3600"/>
              <a:buFont typeface="Noto Sans"/>
              <a:buNone/>
            </a:pPr>
            <a:r>
              <a:rPr lang="es-MX" sz="36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¿Cómo se construyen las desigualdades?</a:t>
            </a:r>
            <a:endParaRPr sz="3600" b="1" i="0" u="none" strike="noStrike" cap="none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 txBox="1"/>
          <p:nvPr/>
        </p:nvSpPr>
        <p:spPr>
          <a:xfrm>
            <a:off x="449250" y="186050"/>
            <a:ext cx="75783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El patriarcado también violenta a los hombres</a:t>
            </a:r>
            <a:endParaRPr sz="2500" b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9" name="Google Shape;209;p38"/>
          <p:cNvSpPr txBox="1"/>
          <p:nvPr/>
        </p:nvSpPr>
        <p:spPr>
          <a:xfrm>
            <a:off x="449250" y="831407"/>
            <a:ext cx="6002878" cy="4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b="0" i="0" u="none" strike="noStrike" cap="none" dirty="0">
                <a:solidFill>
                  <a:srgbClr val="8E7CC3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El patriarcado nació hace 10,000 años aprox.</a:t>
            </a:r>
            <a:r>
              <a:rPr lang="es-MX" sz="18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</a:t>
            </a:r>
            <a:br>
              <a:rPr lang="es-MX" sz="18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18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es un </a:t>
            </a:r>
            <a:r>
              <a:rPr lang="es-MX" sz="1800" b="0" i="1" u="none" strike="noStrike" cap="none" dirty="0">
                <a:solidFill>
                  <a:srgbClr val="434343"/>
                </a:solidFill>
                <a:latin typeface="Noto Sans"/>
                <a:ea typeface="Noto Sans"/>
                <a:cs typeface="Noto Sans"/>
                <a:sym typeface="Noto Sans"/>
              </a:rPr>
              <a:t>orden político de los cuerpos</a:t>
            </a:r>
            <a:r>
              <a:rPr lang="es-MX" sz="1800" b="0" i="0" u="none" strike="noStrike" cap="none" dirty="0">
                <a:solidFill>
                  <a:srgbClr val="43434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s-MX" sz="18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que organiza jerarquías y desigualdades</a:t>
            </a:r>
            <a:r>
              <a:rPr lang="es-MX" sz="18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. </a:t>
            </a: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AC8017"/>
              </a:buClr>
              <a:buSzPts val="1800"/>
              <a:buChar char="➔"/>
            </a:pPr>
            <a:r>
              <a:rPr lang="es-MX" sz="18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Aunque suele colocar a las mujeres en una posición de desventaja, también establece diferencias de poder entre los propios hombres.</a:t>
            </a: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C8017"/>
              </a:buClr>
              <a:buSzPts val="1800"/>
              <a:buChar char="➔"/>
            </a:pPr>
            <a:r>
              <a:rPr lang="es-MX" sz="18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No depende únicamente de decisiones individuales; se sostiene a través de normas, valores, costumbres e instituciones como la familia, la escuela, la religión y las leyes.</a:t>
            </a: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C8017"/>
              </a:buClr>
              <a:buSzPts val="1800"/>
              <a:buFont typeface="Arial"/>
              <a:buChar char="➔"/>
            </a:pPr>
            <a:r>
              <a:rPr lang="es-MX" sz="18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La forma en que históricamente se han repartido los trabajos entre mujeres y hombres es una de las bases que sostiene el patriarcado.</a:t>
            </a:r>
            <a:endParaRPr sz="18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1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210" name="Google Shape;210;p38"/>
          <p:cNvSpPr txBox="1"/>
          <p:nvPr/>
        </p:nvSpPr>
        <p:spPr>
          <a:xfrm>
            <a:off x="6458975" y="1496450"/>
            <a:ext cx="4917000" cy="35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AC8017"/>
              </a:buClr>
              <a:buSzPts val="1700"/>
              <a:buChar char="➔"/>
            </a:pPr>
            <a:r>
              <a:rPr lang="es-MX" sz="17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Hace de los hombres </a:t>
            </a:r>
            <a:r>
              <a:rPr lang="es-MX" sz="1700" dirty="0">
                <a:solidFill>
                  <a:srgbClr val="8E7CC3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agentes y víctimas</a:t>
            </a:r>
            <a:br>
              <a:rPr lang="es-MX" sz="1700" dirty="0">
                <a:solidFill>
                  <a:srgbClr val="8E7CC3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</a:br>
            <a:r>
              <a:rPr lang="es-MX" sz="1700" dirty="0">
                <a:solidFill>
                  <a:srgbClr val="8E7CC3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de la violencia: </a:t>
            </a:r>
            <a:r>
              <a:rPr lang="es-MX" sz="1700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les enseña a ejercer violencia y esto les deshumaniza; hace que no muestren vulnerabilidad; resolver problemas sin pedir ayuda; competir entre otros hombres.</a:t>
            </a:r>
            <a:endParaRPr sz="17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17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Estas exigencias pueden generar aislamiento emocional, presión constante y dificultades para construir relaciones afectivas saludables.</a:t>
            </a:r>
            <a:endParaRPr sz="1700" b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;g356346017ac_1_89">
            <a:extLst>
              <a:ext uri="{FF2B5EF4-FFF2-40B4-BE49-F238E27FC236}">
                <a16:creationId xmlns:a16="http://schemas.microsoft.com/office/drawing/2014/main" id="{5FC7CF93-F0F7-5488-9D48-E5A099AB5BBD}"/>
              </a:ext>
            </a:extLst>
          </p:cNvPr>
          <p:cNvSpPr txBox="1"/>
          <p:nvPr/>
        </p:nvSpPr>
        <p:spPr>
          <a:xfrm>
            <a:off x="318813" y="1287232"/>
            <a:ext cx="9914400" cy="505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2000" b="1" dirty="0">
              <a:solidFill>
                <a:srgbClr val="741B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marR="0" lvl="0" indent="-355600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674EA7"/>
              </a:buClr>
              <a:buSzPts val="2000"/>
              <a:buFont typeface="Montserrat SemiBold"/>
              <a:buChar char="●"/>
            </a:pPr>
            <a:r>
              <a:rPr lang="es-MX" sz="2000" b="1" i="0" u="none" strike="noStrike" cap="none" dirty="0">
                <a:solidFill>
                  <a:srgbClr val="674EA7"/>
                </a:solidFill>
                <a:latin typeface="Noto Sans"/>
                <a:ea typeface="Noto Sans"/>
                <a:cs typeface="Noto Sans"/>
                <a:sym typeface="Noto Sans"/>
              </a:rPr>
              <a:t>Feminización de la pobreza: </a:t>
            </a:r>
            <a: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mujeres en trabajos informales,</a:t>
            </a:r>
            <a:br>
              <a:rPr lang="es-MX" sz="20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sin </a:t>
            </a:r>
            <a:r>
              <a:rPr lang="es-MX" sz="20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seguridad social</a:t>
            </a:r>
            <a: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, con salarios menores a los varones y con </a:t>
            </a:r>
            <a:r>
              <a:rPr lang="es-MX" sz="2000" b="1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acoso sexual.</a:t>
            </a:r>
            <a:endParaRPr sz="2000" b="1" i="0" u="none" strike="noStrike" cap="none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marR="0" lvl="0" indent="-355600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674EA7"/>
              </a:buClr>
              <a:buSzPts val="2000"/>
              <a:buFont typeface="Montserrat"/>
              <a:buChar char="●"/>
            </a:pPr>
            <a:r>
              <a:rPr lang="es-MX" sz="2000" b="1" i="0" u="none" strike="noStrike" cap="none" dirty="0">
                <a:solidFill>
                  <a:srgbClr val="674EA7"/>
                </a:solidFill>
                <a:latin typeface="Noto Sans"/>
                <a:ea typeface="Noto Sans"/>
                <a:cs typeface="Noto Sans"/>
                <a:sym typeface="Noto Sans"/>
              </a:rPr>
              <a:t>Privatización de la seguridad social y crisis de los cuidados:</a:t>
            </a:r>
            <a:r>
              <a:rPr lang="es-MX" sz="2000" b="1" i="0" u="none" strike="noStrike" cap="none" dirty="0">
                <a:solidFill>
                  <a:srgbClr val="741B4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br>
              <a:rPr lang="es-MX" sz="2000" b="1" i="0" u="none" strike="noStrike" cap="none" dirty="0">
                <a:solidFill>
                  <a:srgbClr val="741B47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aument</a:t>
            </a:r>
            <a:r>
              <a:rPr lang="es-MX" sz="20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ó </a:t>
            </a:r>
            <a: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la carga del </a:t>
            </a:r>
            <a:r>
              <a:rPr lang="es-MX" sz="20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tr.</a:t>
            </a:r>
            <a: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 doméstico </a:t>
            </a:r>
            <a:b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y de cuidados para las mujeres.</a:t>
            </a:r>
            <a:endParaRPr sz="2000" b="0" i="0" u="none" strike="noStrike" cap="none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marR="0" lvl="0" indent="-355600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674EA7"/>
              </a:buClr>
              <a:buSzPts val="2000"/>
              <a:buFont typeface="Noto Sans"/>
              <a:buChar char="●"/>
            </a:pPr>
            <a:r>
              <a:rPr lang="es-MX" sz="2000" b="1" i="0" u="none" strike="noStrike" cap="none" dirty="0">
                <a:solidFill>
                  <a:srgbClr val="674EA7"/>
                </a:solidFill>
                <a:latin typeface="Noto Sans"/>
                <a:ea typeface="Noto Sans"/>
                <a:cs typeface="Noto Sans"/>
                <a:sym typeface="Noto Sans"/>
              </a:rPr>
              <a:t>Extensión de la crisis de feminicidios sistémicos: </a:t>
            </a:r>
            <a:endParaRPr sz="2000" b="1" i="0" u="none" strike="noStrike" cap="none" dirty="0">
              <a:solidFill>
                <a:srgbClr val="674EA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marR="0" lvl="0" indent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–Feminicidios en Juárez (1994), ciudad maquiladora en</a:t>
            </a:r>
            <a:br>
              <a:rPr lang="es-MX" sz="20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20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medio de la precarización laboral e impactos del TLC</a:t>
            </a:r>
            <a:r>
              <a:rPr lang="es-MX" sz="2000" b="0" i="0" u="none" strike="noStrike" cap="none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sz="2000" b="0" i="0" u="none" strike="noStrike" cap="none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marR="0" lvl="0" indent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– </a:t>
            </a:r>
            <a:r>
              <a:rPr lang="es-MX" sz="2000" b="1" i="0" u="none" strike="noStrike" cap="none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34,846</a:t>
            </a:r>
            <a:r>
              <a:rPr lang="es-MX" sz="2000" b="0" i="0" u="none" strike="noStrike" cap="none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 feminicidios entre 2000 y 2017 (ONU Mujeres)</a:t>
            </a:r>
            <a:r>
              <a:rPr lang="es-MX" sz="2000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,</a:t>
            </a:r>
            <a:br>
              <a:rPr lang="es-MX" sz="2000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s-MX" sz="2000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los asesinatos de mujeres se triplicaron a partir de 2006</a:t>
            </a:r>
            <a:r>
              <a:rPr lang="es-MX" sz="2000" b="0" i="0" u="none" strike="noStrike" cap="none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sz="2000" dirty="0">
              <a:solidFill>
                <a:srgbClr val="2F2F2F"/>
              </a:solidFill>
              <a:highlight>
                <a:srgbClr val="FFFF00"/>
              </a:highlight>
              <a:latin typeface="Noto Sans"/>
              <a:ea typeface="Noto Sans"/>
              <a:cs typeface="Noto Sans"/>
              <a:sym typeface="Noto Sans"/>
            </a:endParaRPr>
          </a:p>
          <a:p>
            <a:pPr marL="457200" marR="0" lvl="0" indent="-228600" algn="just" rtl="0">
              <a:lnSpc>
                <a:spcPct val="100000"/>
              </a:lnSpc>
              <a:spcBef>
                <a:spcPts val="400"/>
              </a:spcBef>
              <a:spcAft>
                <a:spcPts val="1500"/>
              </a:spcAft>
              <a:buClr>
                <a:srgbClr val="3F3F3F"/>
              </a:buClr>
              <a:buSzPts val="2000"/>
              <a:buFont typeface="Noto Sans"/>
              <a:buNone/>
            </a:pPr>
            <a:endParaRPr sz="2000" b="0" i="0" u="none" strike="noStrike" cap="none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" name="Google Shape;77;g356346017ac_1_89">
            <a:extLst>
              <a:ext uri="{FF2B5EF4-FFF2-40B4-BE49-F238E27FC236}">
                <a16:creationId xmlns:a16="http://schemas.microsoft.com/office/drawing/2014/main" id="{9C16F373-F96F-3AB1-11F4-2BA56A4E6A86}"/>
              </a:ext>
            </a:extLst>
          </p:cNvPr>
          <p:cNvSpPr txBox="1"/>
          <p:nvPr/>
        </p:nvSpPr>
        <p:spPr>
          <a:xfrm>
            <a:off x="603213" y="438325"/>
            <a:ext cx="93456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2500" b="1" dirty="0">
                <a:solidFill>
                  <a:srgbClr val="A42144"/>
                </a:solidFill>
                <a:highlight>
                  <a:srgbClr val="F5F5F5"/>
                </a:highlight>
                <a:latin typeface="Noto Sans"/>
                <a:ea typeface="Noto Sans"/>
                <a:cs typeface="Noto Sans"/>
              </a:rPr>
              <a:t>Modelo económico y violencias de género</a:t>
            </a:r>
            <a:endParaRPr lang="es-ES" dirty="0"/>
          </a:p>
        </p:txBody>
      </p:sp>
      <p:pic>
        <p:nvPicPr>
          <p:cNvPr id="4" name="Google Shape;78;g356346017ac_1_89" descr="3.png">
            <a:extLst>
              <a:ext uri="{FF2B5EF4-FFF2-40B4-BE49-F238E27FC236}">
                <a16:creationId xmlns:a16="http://schemas.microsoft.com/office/drawing/2014/main" id="{96F7A0A9-ED68-5659-967F-7A539FC7A6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412" t="69267" r="55365" b="10186"/>
          <a:stretch/>
        </p:blipFill>
        <p:spPr>
          <a:xfrm>
            <a:off x="8213969" y="3882234"/>
            <a:ext cx="3069382" cy="20837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9;g356346017ac_1_89">
            <a:extLst>
              <a:ext uri="{FF2B5EF4-FFF2-40B4-BE49-F238E27FC236}">
                <a16:creationId xmlns:a16="http://schemas.microsoft.com/office/drawing/2014/main" id="{949DFC96-6FAD-70CC-32EF-B712701A3D36}"/>
              </a:ext>
            </a:extLst>
          </p:cNvPr>
          <p:cNvSpPr txBox="1"/>
          <p:nvPr/>
        </p:nvSpPr>
        <p:spPr>
          <a:xfrm>
            <a:off x="680662" y="937746"/>
            <a:ext cx="109203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900" b="0" i="0" u="none" strike="noStrike" cap="none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Las violencias sociales contra las mujeres </a:t>
            </a:r>
            <a:r>
              <a:rPr lang="es-MX" sz="1900" b="1" i="0" u="none" strike="noStrike" cap="none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se agudizaron </a:t>
            </a:r>
            <a:r>
              <a:rPr lang="es-MX" sz="1900" b="1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en </a:t>
            </a:r>
            <a:r>
              <a:rPr lang="es-MX" sz="1900" b="1" i="0" u="none" strike="noStrike" cap="none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los </a:t>
            </a:r>
            <a:r>
              <a:rPr lang="es-MX" sz="1900" b="1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últimos </a:t>
            </a:r>
            <a:r>
              <a:rPr lang="es-MX" sz="1900" b="1" i="0" u="none" strike="noStrike" cap="none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40 años </a:t>
            </a:r>
            <a:r>
              <a:rPr lang="es-MX" sz="1900" b="0" i="0" u="none" strike="noStrike" cap="none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con la profundizaci</a:t>
            </a:r>
            <a:r>
              <a:rPr lang="es-MX" sz="1900" dirty="0">
                <a:solidFill>
                  <a:srgbClr val="2F2F2F"/>
                </a:solidFill>
                <a:latin typeface="Noto Sans"/>
                <a:ea typeface="Noto Sans"/>
                <a:cs typeface="Noto Sans"/>
                <a:sym typeface="Noto Sans"/>
              </a:rPr>
              <a:t>ón de las brechas de desigualdad del “ajuste estructural” del periodo neoliberal.</a:t>
            </a:r>
            <a:endParaRPr sz="1900" dirty="0">
              <a:solidFill>
                <a:srgbClr val="2F2F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dirty="0">
              <a:solidFill>
                <a:srgbClr val="2F2F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dirty="0">
              <a:solidFill>
                <a:srgbClr val="2F2F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dirty="0">
              <a:solidFill>
                <a:srgbClr val="2F2F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dirty="0">
              <a:solidFill>
                <a:srgbClr val="2F2F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dirty="0">
              <a:solidFill>
                <a:srgbClr val="2F2F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dirty="0">
              <a:solidFill>
                <a:srgbClr val="2F2F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dirty="0">
              <a:solidFill>
                <a:srgbClr val="2F2F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0" u="none" strike="noStrike" cap="none" dirty="0">
              <a:solidFill>
                <a:srgbClr val="2F2F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776311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/>
          <p:nvPr/>
        </p:nvSpPr>
        <p:spPr>
          <a:xfrm>
            <a:off x="514819" y="317580"/>
            <a:ext cx="100233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5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Hombres y violencias de género en el neoliberalismo</a:t>
            </a:r>
            <a:endParaRPr sz="25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4" name="Google Shape;224;p40"/>
          <p:cNvSpPr txBox="1"/>
          <p:nvPr/>
        </p:nvSpPr>
        <p:spPr>
          <a:xfrm>
            <a:off x="402075" y="1097750"/>
            <a:ext cx="11174400" cy="36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0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Los hombres no son iguales entre ellos: </a:t>
            </a:r>
            <a:r>
              <a:rPr lang="es-MX" sz="20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Las desigualdades de género, de clase social y étnico–raciales también les afectan y limitan su acceso a derechos.</a:t>
            </a:r>
            <a:endParaRPr sz="2000" b="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s-MX" sz="2000" b="0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Salud y salud mental:</a:t>
            </a:r>
            <a:r>
              <a:rPr lang="es-MX" sz="20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Tienen menor esperanza de vida que las mujeres y suman</a:t>
            </a:r>
            <a:br>
              <a:rPr lang="es-MX" sz="20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20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el 80 % de los suicidios (INEGI 2022).</a:t>
            </a:r>
            <a:endParaRPr sz="2000" b="0" i="0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225" name="Google Shape;225;p40"/>
          <p:cNvSpPr txBox="1"/>
          <p:nvPr/>
        </p:nvSpPr>
        <p:spPr>
          <a:xfrm>
            <a:off x="514825" y="2802700"/>
            <a:ext cx="6172800" cy="25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0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Son el ejército industrial de reserva: </a:t>
            </a:r>
            <a:br>
              <a:rPr lang="es-MX" sz="2000" b="0" i="0" u="none" strike="noStrike" cap="none" dirty="0">
                <a:solidFill>
                  <a:srgbClr val="434343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</a:br>
            <a:r>
              <a:rPr lang="es-MX" sz="20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Los mandatos sociales de género les reducen a ser proveedores con empleos precarios.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s-MX" sz="2000" b="0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En ciertos contextos ser varón es </a:t>
            </a:r>
            <a:br>
              <a:rPr lang="es-MX" sz="2000" b="0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</a:br>
            <a:r>
              <a:rPr lang="es-MX" sz="2000" b="0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un riesgo:</a:t>
            </a:r>
            <a:r>
              <a:rPr lang="es-MX" sz="2000" b="0" i="0" u="none" strike="noStrike" cap="none" dirty="0">
                <a:solidFill>
                  <a:srgbClr val="434343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 </a:t>
            </a:r>
            <a:r>
              <a:rPr lang="es-MX" sz="2000" b="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Ser hombre joven, de clase trabajadora y en búsqueda de empleo en municipios donde recluta el narco.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289D6CD-1635-9644-E32A-BB3976B1C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499" y="2937564"/>
            <a:ext cx="2525438" cy="31805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1"/>
          <p:cNvSpPr txBox="1"/>
          <p:nvPr/>
        </p:nvSpPr>
        <p:spPr>
          <a:xfrm>
            <a:off x="176125" y="496675"/>
            <a:ext cx="9890100" cy="54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Mandatos y reproducción de la violencia</a:t>
            </a:r>
            <a:endParaRPr sz="20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C2047"/>
              </a:buClr>
              <a:buSzPts val="2000"/>
              <a:buFont typeface="Noto Sans"/>
              <a:buChar char="●"/>
            </a:pPr>
            <a:r>
              <a:rPr lang="es-MX" sz="20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No mostrar vulnerabilidad</a:t>
            </a:r>
            <a:endParaRPr sz="20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C2047"/>
              </a:buClr>
              <a:buSzPts val="2000"/>
              <a:buFont typeface="Noto Sans"/>
              <a:buChar char="●"/>
            </a:pPr>
            <a:r>
              <a:rPr lang="es-MX" sz="20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Competir y dominar</a:t>
            </a:r>
            <a:endParaRPr sz="20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C2047"/>
              </a:buClr>
              <a:buSzPts val="2000"/>
              <a:buFont typeface="Noto Sans"/>
              <a:buChar char="●"/>
            </a:pPr>
            <a:r>
              <a:rPr lang="es-MX" sz="20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No pedir ayuda </a:t>
            </a:r>
            <a:endParaRPr sz="20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C2047"/>
              </a:buClr>
              <a:buSzPts val="2000"/>
              <a:buFont typeface="Noto Sans"/>
              <a:buChar char="●"/>
            </a:pPr>
            <a:r>
              <a:rPr lang="es-MX" sz="20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No llores</a:t>
            </a:r>
            <a:endParaRPr sz="20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C2047"/>
              </a:buClr>
              <a:buSzPts val="2000"/>
              <a:buFont typeface="Noto Sans"/>
              <a:buChar char="●"/>
            </a:pPr>
            <a:r>
              <a:rPr lang="es-MX" sz="2000" b="1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Controla </a:t>
            </a:r>
            <a:endParaRPr sz="2000" b="1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41"/>
          <p:cNvSpPr txBox="1"/>
          <p:nvPr/>
        </p:nvSpPr>
        <p:spPr>
          <a:xfrm>
            <a:off x="110450" y="1189700"/>
            <a:ext cx="7187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dirty="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Estos mandatos producen violencia y represión emocional </a:t>
            </a:r>
            <a:endParaRPr sz="2000" dirty="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233" name="Google Shape;233;p41"/>
          <p:cNvSpPr/>
          <p:nvPr/>
        </p:nvSpPr>
        <p:spPr>
          <a:xfrm>
            <a:off x="7520725" y="965125"/>
            <a:ext cx="2064600" cy="1711800"/>
          </a:xfrm>
          <a:prstGeom prst="triangle">
            <a:avLst>
              <a:gd name="adj" fmla="val 50000"/>
            </a:avLst>
          </a:prstGeom>
          <a:solidFill>
            <a:srgbClr val="DD7E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>
                <a:latin typeface="Noto Sans"/>
                <a:ea typeface="Noto Sans"/>
                <a:cs typeface="Noto Sans"/>
                <a:sym typeface="Noto Sans"/>
              </a:rPr>
              <a:t>VIOLENCIA HACIA OTROS HOMBRES </a:t>
            </a:r>
            <a:endParaRPr sz="1200" b="1" dirty="0"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34" name="Google Shape;234;p41"/>
          <p:cNvSpPr/>
          <p:nvPr/>
        </p:nvSpPr>
        <p:spPr>
          <a:xfrm>
            <a:off x="6503850" y="2676925"/>
            <a:ext cx="2064600" cy="1459800"/>
          </a:xfrm>
          <a:prstGeom prst="triangle">
            <a:avLst>
              <a:gd name="adj" fmla="val 50000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41"/>
          <p:cNvSpPr/>
          <p:nvPr/>
        </p:nvSpPr>
        <p:spPr>
          <a:xfrm>
            <a:off x="8568450" y="2676925"/>
            <a:ext cx="1984500" cy="1459800"/>
          </a:xfrm>
          <a:prstGeom prst="triangle">
            <a:avLst>
              <a:gd name="adj" fmla="val 50000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41"/>
          <p:cNvSpPr/>
          <p:nvPr/>
        </p:nvSpPr>
        <p:spPr>
          <a:xfrm rot="-1563866">
            <a:off x="7175296" y="2167817"/>
            <a:ext cx="721696" cy="89531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AC80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A02142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41"/>
          <p:cNvSpPr/>
          <p:nvPr/>
        </p:nvSpPr>
        <p:spPr>
          <a:xfrm rot="6986462">
            <a:off x="9324764" y="2161704"/>
            <a:ext cx="681823" cy="92828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AC80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41"/>
          <p:cNvSpPr txBox="1"/>
          <p:nvPr/>
        </p:nvSpPr>
        <p:spPr>
          <a:xfrm>
            <a:off x="6814200" y="3208450"/>
            <a:ext cx="1443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VIOLENCIA HACIA</a:t>
            </a:r>
            <a:endParaRPr sz="12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2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 SÍ MISMO</a:t>
            </a:r>
            <a:endParaRPr sz="25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39" name="Google Shape;239;p41"/>
          <p:cNvSpPr txBox="1"/>
          <p:nvPr/>
        </p:nvSpPr>
        <p:spPr>
          <a:xfrm>
            <a:off x="8178600" y="3208675"/>
            <a:ext cx="2844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VIOLENCIA</a:t>
            </a:r>
            <a:endParaRPr sz="12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HACIA MUJERES </a:t>
            </a:r>
            <a:endParaRPr sz="12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2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 O  DISIDENCIAS</a:t>
            </a:r>
            <a:endParaRPr sz="12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40" name="Google Shape;240;p41"/>
          <p:cNvSpPr txBox="1"/>
          <p:nvPr/>
        </p:nvSpPr>
        <p:spPr>
          <a:xfrm>
            <a:off x="6136075" y="4410050"/>
            <a:ext cx="4833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500" dirty="0">
                <a:solidFill>
                  <a:schemeClr val="dk1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Triángulo de la violencia masculina (Michael Kaufman)</a:t>
            </a:r>
            <a:endParaRPr sz="1500" dirty="0">
              <a:solidFill>
                <a:schemeClr val="dk1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241" name="Google Shape;241;p41"/>
          <p:cNvSpPr txBox="1"/>
          <p:nvPr/>
        </p:nvSpPr>
        <p:spPr>
          <a:xfrm>
            <a:off x="2322700" y="5098875"/>
            <a:ext cx="8316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La violencia no es únicamente una decisión individual; también está relacionada con desigualdades sociales, económicas y culturales. </a:t>
            </a:r>
            <a:endParaRPr sz="18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42" name="Google Shape;242;p41"/>
          <p:cNvSpPr/>
          <p:nvPr/>
        </p:nvSpPr>
        <p:spPr>
          <a:xfrm rot="-7701069">
            <a:off x="8192092" y="3661691"/>
            <a:ext cx="721861" cy="895312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AC801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2"/>
          <p:cNvSpPr/>
          <p:nvPr/>
        </p:nvSpPr>
        <p:spPr>
          <a:xfrm>
            <a:off x="7343850" y="2160750"/>
            <a:ext cx="2289000" cy="2281500"/>
          </a:xfrm>
          <a:prstGeom prst="ellipse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s-MX" sz="2500" b="0" i="0" u="none" strike="noStrike" cap="none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Violencia social</a:t>
            </a:r>
            <a:endParaRPr sz="2500" b="0" i="0" u="none" strike="noStrike" cap="none" dirty="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48" name="Google Shape;248;p42"/>
          <p:cNvSpPr txBox="1"/>
          <p:nvPr/>
        </p:nvSpPr>
        <p:spPr>
          <a:xfrm>
            <a:off x="292825" y="1055106"/>
            <a:ext cx="4900800" cy="2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MX" sz="190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La violencia masculina </a:t>
            </a:r>
            <a:br>
              <a:rPr lang="es-MX" sz="190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190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es una forma de mostrar poder </a:t>
            </a:r>
            <a:br>
              <a:rPr lang="es-MX" sz="190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190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frente a la mirada de otros varones…</a:t>
            </a:r>
            <a:endParaRPr sz="1900" i="1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MX" sz="190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No es sólo un problema individual, </a:t>
            </a:r>
            <a:br>
              <a:rPr lang="es-MX" sz="190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1900" i="1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sino estructural y aprendido.</a:t>
            </a:r>
            <a:endParaRPr sz="900" i="1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609600" marR="0" lvl="0" indent="0" algn="r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s-MX" sz="1300" i="0" u="none" strike="noStrike" cap="none" dirty="0">
                <a:solidFill>
                  <a:srgbClr val="A02142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Rita Segato</a:t>
            </a:r>
            <a:endParaRPr sz="1300" i="0" u="none" strike="noStrike" cap="none" dirty="0">
              <a:solidFill>
                <a:srgbClr val="A02142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pic>
        <p:nvPicPr>
          <p:cNvPr id="249" name="Google Shape;249;p42" title="ChatGPT Image 20 sept 2025, 11_34_24.png"/>
          <p:cNvPicPr preferRelativeResize="0"/>
          <p:nvPr/>
        </p:nvPicPr>
        <p:blipFill rotWithShape="1">
          <a:blip r:embed="rId3">
            <a:alphaModFix/>
          </a:blip>
          <a:srcRect t="3323" b="4101"/>
          <a:stretch/>
        </p:blipFill>
        <p:spPr>
          <a:xfrm>
            <a:off x="5081180" y="132784"/>
            <a:ext cx="6772951" cy="626994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42"/>
          <p:cNvSpPr txBox="1"/>
          <p:nvPr/>
        </p:nvSpPr>
        <p:spPr>
          <a:xfrm>
            <a:off x="292825" y="306665"/>
            <a:ext cx="53565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300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Comprender la violencia en la que vivimos y en la que nos educaron</a:t>
            </a:r>
            <a:endParaRPr sz="2300" dirty="0">
              <a:solidFill>
                <a:srgbClr val="9C2047"/>
              </a:solidFill>
              <a:latin typeface="Noto Sans SemiBold"/>
              <a:ea typeface="Noto Sans SemiBold"/>
              <a:cs typeface="Noto Sans SemiBold"/>
              <a:sym typeface="Noto Sans SemiBold"/>
            </a:endParaRPr>
          </a:p>
        </p:txBody>
      </p:sp>
      <p:sp>
        <p:nvSpPr>
          <p:cNvPr id="251" name="Google Shape;251;p42"/>
          <p:cNvSpPr txBox="1"/>
          <p:nvPr/>
        </p:nvSpPr>
        <p:spPr>
          <a:xfrm>
            <a:off x="0" y="3236359"/>
            <a:ext cx="6627000" cy="7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b="0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Los hombres viven entre violencias sociales </a:t>
            </a:r>
            <a:br>
              <a:rPr lang="es-MX" sz="1600" b="0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</a:br>
            <a:r>
              <a:rPr lang="es-MX" sz="1600" b="0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y sólo se les permite una emoción: la ira</a:t>
            </a:r>
            <a:endParaRPr sz="1600" b="0" i="0" u="none" strike="noStrike" cap="none" dirty="0">
              <a:solidFill>
                <a:srgbClr val="9C2047"/>
              </a:solidFill>
              <a:latin typeface="Noto Sans SemiBold"/>
              <a:ea typeface="Noto Sans SemiBold"/>
              <a:cs typeface="Noto Sans SemiBold"/>
              <a:sym typeface="Noto Sans SemiBold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Nos enseñaron que el “verdadero hombre” es el </a:t>
            </a:r>
            <a:b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que se enfada y que le genera miedo a las mujeres, </a:t>
            </a:r>
            <a:b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</a:br>
            <a:r>
              <a:rPr lang="es-MX" sz="1600" i="0" u="none" strike="noStrike" cap="none" dirty="0">
                <a:solidFill>
                  <a:srgbClr val="434343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a sus hij@s y a otros hombres.</a:t>
            </a:r>
            <a:endParaRPr sz="1600" i="1" u="none" strike="noStrike" cap="none" dirty="0">
              <a:solidFill>
                <a:srgbClr val="434343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i="1" u="none" strike="noStrike" cap="none" dirty="0">
                <a:solidFill>
                  <a:srgbClr val="AC8017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            </a:t>
            </a:r>
            <a:r>
              <a:rPr lang="es-MX" sz="1600" i="1" u="none" strike="noStrike" cap="none" dirty="0">
                <a:solidFill>
                  <a:srgbClr val="9C2047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 </a:t>
            </a:r>
            <a:r>
              <a:rPr lang="es-MX" sz="1600" b="1" i="1" u="none" strike="noStrike" cap="none" dirty="0">
                <a:solidFill>
                  <a:srgbClr val="9C2047"/>
                </a:solidFill>
                <a:latin typeface="Noto Sans"/>
                <a:ea typeface="Noto Sans"/>
                <a:cs typeface="Noto Sans"/>
                <a:sym typeface="Noto Sans"/>
              </a:rPr>
              <a:t>¿Podemos amar a alguien que nos da miedo?</a:t>
            </a:r>
            <a:endParaRPr sz="2500" b="1" i="1" u="none" strike="noStrike" cap="none" dirty="0">
              <a:solidFill>
                <a:srgbClr val="9C204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52" name="Google Shape;252;p42"/>
          <p:cNvSpPr txBox="1"/>
          <p:nvPr/>
        </p:nvSpPr>
        <p:spPr>
          <a:xfrm>
            <a:off x="9346518" y="2378048"/>
            <a:ext cx="1255500" cy="2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hacia</a:t>
            </a:r>
            <a:endParaRPr sz="20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53" name="Google Shape;253;p42"/>
          <p:cNvSpPr txBox="1"/>
          <p:nvPr/>
        </p:nvSpPr>
        <p:spPr>
          <a:xfrm>
            <a:off x="9535129" y="2668384"/>
            <a:ext cx="1255500" cy="2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MX" sz="2600" b="0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endParaRPr sz="2600" b="0" i="0" u="none" strike="noStrike" cap="none" dirty="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3"/>
          <p:cNvSpPr txBox="1"/>
          <p:nvPr/>
        </p:nvSpPr>
        <p:spPr>
          <a:xfrm>
            <a:off x="1024975" y="2876078"/>
            <a:ext cx="9144000" cy="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MX" sz="36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Bienestar y salud en los hombres</a:t>
            </a:r>
            <a:endParaRPr sz="3500" b="1" i="0" u="none" strike="noStrike" cap="none" dirty="0">
              <a:solidFill>
                <a:srgbClr val="A4214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4"/>
          <p:cNvSpPr txBox="1"/>
          <p:nvPr/>
        </p:nvSpPr>
        <p:spPr>
          <a:xfrm>
            <a:off x="1057400" y="1195425"/>
            <a:ext cx="9804600" cy="28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La salud de los hombres no depende únicamente de factores biológicos, sino también de 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las normas sociales que definen cómo debe comportarse un hombre. </a:t>
            </a:r>
            <a:endParaRPr sz="1800" b="1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Por ejemplo, desde la infancia, muchos reciben mensajes de que la 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vulnerabilidad </a:t>
            </a: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suele percibirse como una 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señal de debilidad.</a:t>
            </a: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sz="18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Estas expectativas influyen en la forma en que los hombres enfrentan problemas, expresan emociones y buscan apoyo cuando lo necesitan.</a:t>
            </a:r>
            <a:endParaRPr sz="18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2000" dirty="0">
              <a:solidFill>
                <a:srgbClr val="0A40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64" name="Google Shape;264;p44"/>
          <p:cNvSpPr/>
          <p:nvPr/>
        </p:nvSpPr>
        <p:spPr>
          <a:xfrm>
            <a:off x="6417600" y="4215425"/>
            <a:ext cx="1845600" cy="15729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9525" cap="flat" cmpd="sng">
            <a:solidFill>
              <a:srgbClr val="A421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i="1" dirty="0">
                <a:solidFill>
                  <a:srgbClr val="A42144"/>
                </a:solidFill>
                <a:latin typeface="Calibri"/>
                <a:ea typeface="Calibri"/>
                <a:cs typeface="Calibri"/>
                <a:sym typeface="Calibri"/>
              </a:rPr>
              <a:t>Los hombres no lloran</a:t>
            </a:r>
            <a:endParaRPr b="1" i="1" dirty="0">
              <a:solidFill>
                <a:srgbClr val="A421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44"/>
          <p:cNvSpPr/>
          <p:nvPr/>
        </p:nvSpPr>
        <p:spPr>
          <a:xfrm>
            <a:off x="8651150" y="3512875"/>
            <a:ext cx="2862900" cy="1426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9525" cap="flat" cmpd="sng">
            <a:solidFill>
              <a:srgbClr val="A421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i="1" dirty="0">
                <a:solidFill>
                  <a:srgbClr val="A42144"/>
                </a:solidFill>
                <a:latin typeface="Calibri"/>
                <a:ea typeface="Calibri"/>
                <a:cs typeface="Calibri"/>
                <a:sym typeface="Calibri"/>
              </a:rPr>
              <a:t>Aguantese como los machos</a:t>
            </a:r>
            <a:endParaRPr b="1" i="1" dirty="0">
              <a:solidFill>
                <a:srgbClr val="A421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5"/>
          <p:cNvSpPr txBox="1"/>
          <p:nvPr/>
        </p:nvSpPr>
        <p:spPr>
          <a:xfrm>
            <a:off x="997000" y="1174450"/>
            <a:ext cx="6678900" cy="11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19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La presión por mostrarse “autosuficientes” hace que muchos hombres evitan buscar ayuda profesional de salud mental  y salud en general.</a:t>
            </a:r>
            <a:endParaRPr sz="21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1" name="Google Shape;271;p45"/>
          <p:cNvSpPr txBox="1"/>
          <p:nvPr/>
        </p:nvSpPr>
        <p:spPr>
          <a:xfrm>
            <a:off x="997000" y="2773925"/>
            <a:ext cx="4807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58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60%</a:t>
            </a:r>
            <a:endParaRPr sz="5800" b="1" dirty="0">
              <a:solidFill>
                <a:srgbClr val="A42144"/>
              </a:solidFill>
            </a:endParaRPr>
          </a:p>
        </p:txBody>
      </p:sp>
      <p:sp>
        <p:nvSpPr>
          <p:cNvPr id="272" name="Google Shape;272;p45"/>
          <p:cNvSpPr txBox="1"/>
          <p:nvPr/>
        </p:nvSpPr>
        <p:spPr>
          <a:xfrm>
            <a:off x="3722125" y="2773925"/>
            <a:ext cx="30000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58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65%</a:t>
            </a:r>
            <a:endParaRPr dirty="0"/>
          </a:p>
        </p:txBody>
      </p:sp>
      <p:sp>
        <p:nvSpPr>
          <p:cNvPr id="273" name="Google Shape;273;p45"/>
          <p:cNvSpPr txBox="1"/>
          <p:nvPr/>
        </p:nvSpPr>
        <p:spPr>
          <a:xfrm>
            <a:off x="8488950" y="2617700"/>
            <a:ext cx="30000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58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80%</a:t>
            </a:r>
            <a:endParaRPr dirty="0"/>
          </a:p>
        </p:txBody>
      </p:sp>
      <p:sp>
        <p:nvSpPr>
          <p:cNvPr id="274" name="Google Shape;274;p45"/>
          <p:cNvSpPr txBox="1"/>
          <p:nvPr/>
        </p:nvSpPr>
        <p:spPr>
          <a:xfrm>
            <a:off x="912300" y="3695000"/>
            <a:ext cx="20448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1200" b="1" i="1" dirty="0">
                <a:solidFill>
                  <a:srgbClr val="0A402F"/>
                </a:solidFill>
                <a:latin typeface="Noto Sans"/>
                <a:ea typeface="Noto Sans"/>
                <a:cs typeface="Noto Sans"/>
                <a:sym typeface="Noto Sans"/>
              </a:rPr>
              <a:t>Evita las revisiones médicas de rutina </a:t>
            </a:r>
            <a:endParaRPr b="1" i="1" dirty="0"/>
          </a:p>
        </p:txBody>
      </p:sp>
      <p:sp>
        <p:nvSpPr>
          <p:cNvPr id="275" name="Google Shape;275;p45"/>
          <p:cNvSpPr txBox="1"/>
          <p:nvPr/>
        </p:nvSpPr>
        <p:spPr>
          <a:xfrm>
            <a:off x="3659700" y="3695000"/>
            <a:ext cx="2474700" cy="11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200" b="1" i="1" dirty="0">
                <a:solidFill>
                  <a:srgbClr val="0A402F"/>
                </a:solidFill>
                <a:latin typeface="Noto Sans"/>
                <a:ea typeface="Noto Sans"/>
                <a:cs typeface="Noto Sans"/>
                <a:sym typeface="Noto Sans"/>
              </a:rPr>
              <a:t>Retrasa acudir al médico incluso cuando presenta síntomas persistentes.</a:t>
            </a:r>
            <a:endParaRPr sz="1200" b="1" i="1" dirty="0">
              <a:solidFill>
                <a:srgbClr val="0A40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200" dirty="0">
              <a:solidFill>
                <a:srgbClr val="0A40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6" name="Google Shape;276;p45"/>
          <p:cNvSpPr txBox="1"/>
          <p:nvPr/>
        </p:nvSpPr>
        <p:spPr>
          <a:xfrm>
            <a:off x="8237275" y="3695000"/>
            <a:ext cx="30000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1200" dirty="0">
                <a:solidFill>
                  <a:srgbClr val="0A402F"/>
                </a:solidFill>
                <a:latin typeface="Noto Sans"/>
                <a:ea typeface="Noto Sans"/>
                <a:cs typeface="Noto Sans"/>
                <a:sym typeface="Noto Sans"/>
              </a:rPr>
              <a:t>De las personas que fallecieron por suicidio en 2023 fueron hombres</a:t>
            </a:r>
            <a:endParaRPr dirty="0"/>
          </a:p>
        </p:txBody>
      </p:sp>
      <p:sp>
        <p:nvSpPr>
          <p:cNvPr id="277" name="Google Shape;277;p45"/>
          <p:cNvSpPr txBox="1"/>
          <p:nvPr/>
        </p:nvSpPr>
        <p:spPr>
          <a:xfrm>
            <a:off x="7982775" y="2139775"/>
            <a:ext cx="32136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1200" dirty="0">
                <a:solidFill>
                  <a:srgbClr val="0A402F"/>
                </a:solidFill>
                <a:latin typeface="Noto Sans"/>
                <a:ea typeface="Noto Sans"/>
                <a:cs typeface="Noto Sans"/>
                <a:sym typeface="Noto Sans"/>
              </a:rPr>
              <a:t>Este tipo de prácticas tiene consecuencias graves, por ejemplo que el</a:t>
            </a:r>
            <a:endParaRPr sz="1200" dirty="0">
              <a:solidFill>
                <a:srgbClr val="0A40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78" name="Google Shape;278;p45"/>
          <p:cNvSpPr/>
          <p:nvPr/>
        </p:nvSpPr>
        <p:spPr>
          <a:xfrm>
            <a:off x="6640575" y="3523375"/>
            <a:ext cx="1342200" cy="4641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rgbClr val="A421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6"/>
          <p:cNvSpPr txBox="1"/>
          <p:nvPr/>
        </p:nvSpPr>
        <p:spPr>
          <a:xfrm>
            <a:off x="1331750" y="1646350"/>
            <a:ext cx="5159100" cy="24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19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Uno de los efectos más importantes de estas normas es la </a:t>
            </a:r>
            <a:r>
              <a:rPr lang="es-MX" sz="19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dificultad para reconocer y expresar emociones </a:t>
            </a:r>
            <a:r>
              <a:rPr lang="es-MX" sz="19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como tristeza, miedo o ansiedad. Con frecuencia, estas emociones se transforman en enojo, irritabilidad o conductas de riesgo como consumo de sustancias.</a:t>
            </a:r>
            <a:endParaRPr sz="2100" dirty="0">
              <a:solidFill>
                <a:srgbClr val="3F3F3F"/>
              </a:solidFill>
            </a:endParaRPr>
          </a:p>
        </p:txBody>
      </p:sp>
      <p:pic>
        <p:nvPicPr>
          <p:cNvPr id="284" name="Google Shape;28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1625" y="750125"/>
            <a:ext cx="4870500" cy="48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6"/>
          <p:cNvSpPr txBox="1"/>
          <p:nvPr/>
        </p:nvSpPr>
        <p:spPr>
          <a:xfrm>
            <a:off x="1705075" y="4179800"/>
            <a:ext cx="4314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18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s-MX" sz="1800" b="1" i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¿Qué emociones te resulta más difícil expresar y por qué crees que sucede?</a:t>
            </a:r>
            <a:endParaRPr sz="1800" b="1" i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/>
          <p:nvPr/>
        </p:nvSpPr>
        <p:spPr>
          <a:xfrm>
            <a:off x="1646325" y="1835100"/>
            <a:ext cx="8808600" cy="2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7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Reconocer sentimientos </a:t>
            </a:r>
            <a:r>
              <a:rPr lang="es-MX" sz="1700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como tristeza, frustración, miedo o incertidumbre permite comprender mejor lo que ocurre internamente y</a:t>
            </a:r>
            <a:r>
              <a:rPr lang="es-MX" sz="1700" dirty="0">
                <a:solidFill>
                  <a:srgbClr val="0A402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s-MX" sz="17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evita que estas emociones se acumulen o se expresen mediante agresividad</a:t>
            </a:r>
            <a:r>
              <a:rPr lang="es-MX" sz="1700" dirty="0">
                <a:solidFill>
                  <a:srgbClr val="0A402F"/>
                </a:solidFill>
                <a:latin typeface="Noto Sans"/>
                <a:ea typeface="Noto Sans"/>
                <a:cs typeface="Noto Sans"/>
                <a:sym typeface="Noto Sans"/>
              </a:rPr>
              <a:t>, aislamiento o conductas de riesgo.</a:t>
            </a:r>
            <a:endParaRPr sz="1700" dirty="0">
              <a:solidFill>
                <a:srgbClr val="0A40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17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Además, </a:t>
            </a:r>
            <a:r>
              <a:rPr lang="es-MX" sz="17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hablar sobre lo que se siente con personas de confianza</a:t>
            </a:r>
            <a:r>
              <a:rPr lang="es-MX" sz="17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 o con profesionales de la salud mental favorece una gestión emocional más saludable. Expresar emociones de forma verbal ayuda a reducir el estrés y fortalece el bienestar psicológico.</a:t>
            </a:r>
            <a:endParaRPr sz="17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8"/>
          <p:cNvSpPr txBox="1"/>
          <p:nvPr/>
        </p:nvSpPr>
        <p:spPr>
          <a:xfrm>
            <a:off x="1169250" y="1986725"/>
            <a:ext cx="9853500" cy="1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i="0" u="none" strike="noStrike" cap="none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681931"/>
              </a:buClr>
              <a:buSzPts val="3600"/>
              <a:buFont typeface="Noto Sans"/>
              <a:buNone/>
            </a:pPr>
            <a:endParaRPr sz="3600" b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42144"/>
              </a:buClr>
              <a:buSzPts val="4400"/>
              <a:buFont typeface="Arial"/>
              <a:buNone/>
            </a:pPr>
            <a:r>
              <a:rPr lang="es-MX" sz="35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Construyendo otras formas de ser hombres</a:t>
            </a:r>
            <a:endParaRPr sz="3500" b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42144"/>
              </a:buClr>
              <a:buSzPts val="4400"/>
              <a:buFont typeface="Arial"/>
              <a:buNone/>
            </a:pPr>
            <a:endParaRPr sz="3500" b="1" dirty="0">
              <a:solidFill>
                <a:srgbClr val="A42144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9"/>
          <p:cNvSpPr txBox="1"/>
          <p:nvPr/>
        </p:nvSpPr>
        <p:spPr>
          <a:xfrm>
            <a:off x="1129950" y="1056475"/>
            <a:ext cx="9545100" cy="9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2800" b="1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Relaciones sin violencia</a:t>
            </a:r>
            <a:endParaRPr sz="4200" b="1" dirty="0">
              <a:solidFill>
                <a:srgbClr val="A0214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01" name="Google Shape;301;p49"/>
          <p:cNvSpPr txBox="1"/>
          <p:nvPr/>
        </p:nvSpPr>
        <p:spPr>
          <a:xfrm>
            <a:off x="1077525" y="1897850"/>
            <a:ext cx="10341900" cy="28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La forma en que los hombres aprenden a relacionarse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está influida en su mayoría por 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normas culturales que asocian el “ser hombre” con la iniciativa, la seguridad, la dominación,  y la demostración constante de confianza</a:t>
            </a: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. Estas expectativas pueden generar presiones para actuar de determinada manera, dejando en segundo plano aspectos fundamentales como la comunicación, el respeto mutuo y el consentimiento.</a:t>
            </a:r>
            <a:endParaRPr sz="18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marR="441325" lvl="0" indent="0" algn="just" rtl="0">
              <a:lnSpc>
                <a:spcPct val="115000"/>
              </a:lnSpc>
              <a:spcBef>
                <a:spcPts val="139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Construir relaciones afectivas sin violencia no significa dejar de sentir enojo, frustración o miedo. Significa aprender a relacionarnos desde el respeto, la responsabilidad emocional y la igualdad, reconociendo que ninguna emoción justifica dañar a otra persona.</a:t>
            </a:r>
            <a:endParaRPr sz="18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0"/>
          <p:cNvSpPr txBox="1"/>
          <p:nvPr/>
        </p:nvSpPr>
        <p:spPr>
          <a:xfrm>
            <a:off x="458000" y="1320300"/>
            <a:ext cx="10392000" cy="4558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Los medios de comunicación y 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las redes sociales </a:t>
            </a: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suelen presentar modelos de sexualidad centrados en la dominación, el rendimiento y estereotipos corporales irreales. Esto puede l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imitar la comprensión de una sexualidad </a:t>
            </a: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saludable basada en el placer mutuo, el diálogo y el bienestar de todas las personas involucradas.</a:t>
            </a:r>
            <a:endParaRPr sz="18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Para construir una sexualidad responsable:</a:t>
            </a:r>
            <a:endParaRPr sz="18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Promover una 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comunicación abierta y respetuosa.</a:t>
            </a:r>
            <a:endParaRPr sz="1800" b="1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"/>
              <a:buChar char="●"/>
            </a:pP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Cuestionar estereotipos </a:t>
            </a: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sobre la masculinidad y el deseo.</a:t>
            </a:r>
            <a:endParaRPr sz="18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"/>
              <a:buChar char="●"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Reconocer la importancia del 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consentimiento.</a:t>
            </a:r>
            <a:endParaRPr sz="1800" b="1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"/>
              <a:buChar char="●"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Generar espacios seguros para hablar sobre sexualidad.</a:t>
            </a:r>
            <a:endParaRPr sz="18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"/>
              <a:buChar char="●"/>
            </a:pPr>
            <a:r>
              <a:rPr lang="es-MX" sz="18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Fomentar relaciones basadas en el </a:t>
            </a:r>
            <a:r>
              <a:rPr lang="es-MX" sz="18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respeto y la igualdad.</a:t>
            </a:r>
            <a:endParaRPr sz="1800" b="1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500" dirty="0">
              <a:solidFill>
                <a:srgbClr val="0A40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07" name="Google Shape;307;p50"/>
          <p:cNvSpPr txBox="1"/>
          <p:nvPr/>
        </p:nvSpPr>
        <p:spPr>
          <a:xfrm>
            <a:off x="544150" y="301475"/>
            <a:ext cx="5800800" cy="10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2600" b="1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Para construir una sexualidad responsable es necesario:</a:t>
            </a:r>
            <a:endParaRPr dirty="0"/>
          </a:p>
        </p:txBody>
      </p:sp>
      <p:pic>
        <p:nvPicPr>
          <p:cNvPr id="308" name="Google Shape;308;p50" title="da833a9e02f5270b67d5832ff9e2a145-removebg-preview.png"/>
          <p:cNvPicPr preferRelativeResize="0"/>
          <p:nvPr/>
        </p:nvPicPr>
        <p:blipFill rotWithShape="1">
          <a:blip r:embed="rId3">
            <a:alphaModFix/>
          </a:blip>
          <a:srcRect b="14001"/>
          <a:stretch/>
        </p:blipFill>
        <p:spPr>
          <a:xfrm>
            <a:off x="8335525" y="2345350"/>
            <a:ext cx="4063075" cy="379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1"/>
          <p:cNvSpPr txBox="1"/>
          <p:nvPr/>
        </p:nvSpPr>
        <p:spPr>
          <a:xfrm>
            <a:off x="1015350" y="2081450"/>
            <a:ext cx="7583400" cy="3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El </a:t>
            </a:r>
            <a:r>
              <a:rPr lang="es-MX" sz="16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consentimiento</a:t>
            </a: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 es un elemento fundamental para construir relaciones afectivas y sexuales libres de violencia. Se entiende como un </a:t>
            </a:r>
            <a:r>
              <a:rPr lang="es-MX" sz="16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acuerdo voluntario, informado, reversible y entusiasta entre personas que participan en una actividad sexual en condiciones de igualdad.</a:t>
            </a:r>
            <a:endParaRPr sz="1600" b="1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El consentimiento </a:t>
            </a:r>
            <a:r>
              <a:rPr lang="es-MX" sz="1600" b="1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implica comunicación continua y respeto mutuo. </a:t>
            </a:r>
            <a:r>
              <a:rPr lang="es-MX" sz="1600" dirty="0">
                <a:solidFill>
                  <a:srgbClr val="3F3F3F"/>
                </a:solidFill>
                <a:latin typeface="Noto Sans"/>
                <a:ea typeface="Noto Sans"/>
                <a:cs typeface="Noto Sans"/>
                <a:sym typeface="Noto Sans"/>
              </a:rPr>
              <a:t>Su ausencia está presente en conductas como el acoso y el hostigamiento sexual, que pueden manifestarse mediante comentarios sexuales no deseados, contacto físico sin autorización, mensajes sexuales no solicitados, amenazas, presiones o invasión del espacio personal.</a:t>
            </a:r>
            <a:endParaRPr sz="2300" dirty="0">
              <a:solidFill>
                <a:srgbClr val="3F3F3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200" dirty="0">
              <a:solidFill>
                <a:srgbClr val="0A40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14" name="Google Shape;314;p51"/>
          <p:cNvSpPr txBox="1"/>
          <p:nvPr/>
        </p:nvSpPr>
        <p:spPr>
          <a:xfrm>
            <a:off x="962925" y="1512050"/>
            <a:ext cx="10161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2500" b="1" dirty="0">
                <a:solidFill>
                  <a:srgbClr val="A42144"/>
                </a:solidFill>
                <a:latin typeface="Noto Sans"/>
                <a:ea typeface="Noto Sans"/>
                <a:cs typeface="Noto Sans"/>
                <a:sym typeface="Noto Sans"/>
              </a:rPr>
              <a:t>Consentimiento: Qué es y por qué importa </a:t>
            </a:r>
            <a:endParaRPr sz="2700" b="1" dirty="0">
              <a:solidFill>
                <a:srgbClr val="A42144"/>
              </a:solidFill>
            </a:endParaRPr>
          </a:p>
        </p:txBody>
      </p:sp>
      <p:pic>
        <p:nvPicPr>
          <p:cNvPr id="315" name="Google Shape;315;p51" title="52505e9fd074d2237fd73ce367dd3d79-removebg-pre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6675" y="486852"/>
            <a:ext cx="4611250" cy="46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2"/>
          <p:cNvSpPr txBox="1"/>
          <p:nvPr/>
        </p:nvSpPr>
        <p:spPr>
          <a:xfrm>
            <a:off x="574649" y="981038"/>
            <a:ext cx="7117500" cy="4024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2000" b="1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Practicar el consentimiento también implica cuestionar ideas erróneas como:</a:t>
            </a:r>
            <a:endParaRPr lang="es-MX" sz="2000" dirty="0"/>
          </a:p>
          <a:p>
            <a:pPr marL="285750" indent="-28575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har char="•"/>
            </a:pPr>
            <a:r>
              <a:rPr lang="es-ES" sz="1800" dirty="0">
                <a:solidFill>
                  <a:schemeClr val="tx1"/>
                </a:solidFill>
                <a:latin typeface="Noto Sans Medium"/>
                <a:ea typeface="Noto Sans Medium"/>
                <a:cs typeface="Noto Sans Medium"/>
              </a:rPr>
              <a:t>“Insistir hasta convencer es normal”</a:t>
            </a:r>
          </a:p>
          <a:p>
            <a:pPr marL="285750" indent="-28575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har char="•"/>
            </a:pPr>
            <a:r>
              <a:rPr lang="es-ES" sz="1800" dirty="0">
                <a:solidFill>
                  <a:schemeClr val="tx1"/>
                </a:solidFill>
                <a:latin typeface="Noto Sans Medium"/>
                <a:ea typeface="Noto Sans Medium"/>
                <a:cs typeface="Noto Sans Medium"/>
              </a:rPr>
              <a:t>“El deseo masculino es incontrolable”.</a:t>
            </a:r>
          </a:p>
          <a:p>
            <a:pPr marL="285750" indent="-28575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har char="•"/>
            </a:pPr>
            <a:r>
              <a:rPr lang="es-ES" sz="1800" dirty="0">
                <a:solidFill>
                  <a:schemeClr val="tx1"/>
                </a:solidFill>
                <a:latin typeface="Noto Sans Medium"/>
                <a:ea typeface="Noto Sans Medium"/>
                <a:cs typeface="Noto Sans Medium"/>
              </a:rPr>
              <a:t>“El éxito sexual define el valor de un hombre”.</a:t>
            </a:r>
          </a:p>
          <a:p>
            <a:pPr marL="285750" indent="-28575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har char="•"/>
            </a:pPr>
            <a:r>
              <a:rPr lang="es-ES" sz="1800" dirty="0">
                <a:solidFill>
                  <a:schemeClr val="tx1"/>
                </a:solidFill>
                <a:latin typeface="Noto Sans Medium"/>
                <a:ea typeface="Noto Sans Medium"/>
                <a:cs typeface="Noto Sans Medium"/>
              </a:rPr>
              <a:t>“Demostrar “ser hombre” depende de la actividad sexual”.</a:t>
            </a:r>
            <a:br>
              <a:rPr lang="es-ES" sz="1800" dirty="0">
                <a:solidFill>
                  <a:schemeClr val="tx1"/>
                </a:solidFill>
                <a:latin typeface="Noto Sans Medium"/>
                <a:ea typeface="Noto Sans Medium"/>
                <a:cs typeface="Noto Sans Medium"/>
              </a:rPr>
            </a:br>
            <a:r>
              <a:rPr lang="es-ES" sz="1800" dirty="0">
                <a:solidFill>
                  <a:schemeClr val="tx1"/>
                </a:solidFill>
                <a:latin typeface="Noto Sans Medium"/>
                <a:ea typeface="Noto Sans Medium"/>
                <a:cs typeface="Noto Sans Medium"/>
              </a:rPr>
              <a:t>“Cuando una mujer dice no, en realidad quiere decir sí”.</a:t>
            </a:r>
          </a:p>
        </p:txBody>
      </p:sp>
      <p:pic>
        <p:nvPicPr>
          <p:cNvPr id="321" name="Google Shape;321;p52" title="bf45e1bdecac155e53afc2dc8dc10646-removebg-preview.png"/>
          <p:cNvPicPr preferRelativeResize="0"/>
          <p:nvPr/>
        </p:nvPicPr>
        <p:blipFill rotWithShape="1">
          <a:blip r:embed="rId3">
            <a:alphaModFix/>
          </a:blip>
          <a:srcRect l="-1260" t="-8300" r="1260" b="8300"/>
          <a:stretch/>
        </p:blipFill>
        <p:spPr>
          <a:xfrm>
            <a:off x="7324975" y="85975"/>
            <a:ext cx="5814275" cy="581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4"/>
          <p:cNvSpPr txBox="1"/>
          <p:nvPr/>
        </p:nvSpPr>
        <p:spPr>
          <a:xfrm>
            <a:off x="395950" y="259525"/>
            <a:ext cx="8796000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700" b="1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¿Qué prácticas podemos implementar?  </a:t>
            </a:r>
            <a:endParaRPr sz="2600" b="1" dirty="0">
              <a:solidFill>
                <a:srgbClr val="A02142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33" name="Google Shape;333;p54"/>
          <p:cNvSpPr txBox="1"/>
          <p:nvPr/>
        </p:nvSpPr>
        <p:spPr>
          <a:xfrm>
            <a:off x="206975" y="1057300"/>
            <a:ext cx="5712900" cy="36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500" b="1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1. </a:t>
            </a:r>
            <a:r>
              <a:rPr lang="es-MX" sz="1500" b="1" dirty="0">
                <a:latin typeface="Noto Sans"/>
                <a:ea typeface="Noto Sans"/>
                <a:cs typeface="Noto Sans"/>
                <a:sym typeface="Noto Sans"/>
              </a:rPr>
              <a:t>Comunicación y responsabilidad afectiva</a:t>
            </a:r>
            <a:endParaRPr sz="1500" b="1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marR="0" lvl="0" indent="-3238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latin typeface="Noto Sans Light"/>
                <a:ea typeface="Noto Sans Light"/>
                <a:cs typeface="Noto Sans Light"/>
                <a:sym typeface="Noto Sans Light"/>
              </a:rPr>
              <a:t>Aprender a escuchar y ser escuchados. 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●"/>
            </a:pPr>
            <a:r>
              <a:rPr lang="es-MX" sz="1500" dirty="0">
                <a:latin typeface="Noto Sans Light"/>
                <a:ea typeface="Noto Sans Light"/>
                <a:cs typeface="Noto Sans Light"/>
                <a:sym typeface="Noto Sans Light"/>
              </a:rPr>
              <a:t>La responsabilidad afectiva implica hacerse cargo del impacto que nuestras palabras y acciones tienen en otras personas.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500" b="1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2. Renunciar al control y al autoritarismo</a:t>
            </a:r>
            <a:endParaRPr sz="1500" b="1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marR="0" lvl="0" indent="-3238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Evitar imponer la voz o decisiones en reuniones o equipos.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Compartir responsabilidades sin asumir superioridad jerárquica o técnica.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500" b="1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3. </a:t>
            </a:r>
            <a:r>
              <a:rPr lang="es-MX" sz="1500" b="1" dirty="0">
                <a:latin typeface="Noto Sans"/>
                <a:ea typeface="Noto Sans"/>
                <a:cs typeface="Noto Sans"/>
                <a:sym typeface="Noto Sans"/>
              </a:rPr>
              <a:t>Relaciones afectivas sin violencia</a:t>
            </a:r>
            <a:endParaRPr sz="1500" b="1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marR="0" lvl="0" indent="-3238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latin typeface="Noto Sans Light"/>
                <a:ea typeface="Noto Sans Light"/>
                <a:cs typeface="Noto Sans Light"/>
                <a:sym typeface="Noto Sans Light"/>
              </a:rPr>
              <a:t>Aprender a relacionarnos desde el respeto, la responsabilidad emocional y la igualdad.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marR="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oto Sans Light"/>
              <a:buChar char="●"/>
            </a:pPr>
            <a:r>
              <a:rPr lang="es-MX" sz="1500" dirty="0">
                <a:latin typeface="Noto Sans Light"/>
                <a:ea typeface="Noto Sans Light"/>
                <a:cs typeface="Noto Sans Light"/>
                <a:sym typeface="Noto Sans Light"/>
              </a:rPr>
              <a:t>Implica reconocer que el cariño no debe implicar control. </a:t>
            </a:r>
            <a:endParaRPr sz="1500" dirty="0"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334" name="Google Shape;334;p54"/>
          <p:cNvSpPr txBox="1"/>
          <p:nvPr/>
        </p:nvSpPr>
        <p:spPr>
          <a:xfrm>
            <a:off x="5919875" y="914725"/>
            <a:ext cx="6030900" cy="42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500" b="1" dirty="0">
                <a:latin typeface="Noto Sans"/>
                <a:ea typeface="Noto Sans"/>
                <a:cs typeface="Noto Sans"/>
                <a:sym typeface="Noto Sans"/>
              </a:rPr>
              <a:t>4. La v</a:t>
            </a:r>
            <a:r>
              <a:rPr lang="es-MX" sz="1500" b="1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ulnerabilidad c</a:t>
            </a:r>
            <a:r>
              <a:rPr lang="es-MX" sz="1500" b="1" dirty="0">
                <a:latin typeface="Noto Sans"/>
                <a:ea typeface="Noto Sans"/>
                <a:cs typeface="Noto Sans"/>
                <a:sym typeface="Noto Sans"/>
              </a:rPr>
              <a:t>omo fuerza colectiva</a:t>
            </a:r>
            <a:endParaRPr sz="1500" b="1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23850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Reconocer errores sin miedo a parecer “débil”.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Hablar de emociones sin ocultarlas bajo el enojo o la indiferencia.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500" b="1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5. Fomentar la corresponsabilidad en cuidados y afectos</a:t>
            </a:r>
            <a:endParaRPr sz="1500" b="1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23850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No delegar las tareas emocionales o de acompañamiento (como contención en casos de violencia) a mujeres del equipo.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Promover horarios laborales que permitan conciliar vida personal y familiar.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MX" sz="1500" b="1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6. Impulsar lenguaje y trato no sexista ni excluyente</a:t>
            </a:r>
            <a:endParaRPr sz="1500" b="1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457200" lvl="0" indent="-323850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Usar lenguaje inclusivo o neutro en la medida posible: “el personal”, “quienes trabajan en...”.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  <a:p>
            <a:pPr marL="45720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Light"/>
              <a:buChar char="●"/>
            </a:pP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Evitar asumir que todos los hombres son heterosexuales</a:t>
            </a:r>
            <a:r>
              <a:rPr lang="es-MX" sz="1500" dirty="0">
                <a:latin typeface="Noto Sans Light"/>
                <a:ea typeface="Noto Sans Light"/>
                <a:cs typeface="Noto Sans Light"/>
                <a:sym typeface="Noto Sans Light"/>
              </a:rPr>
              <a:t>, </a:t>
            </a:r>
            <a:r>
              <a:rPr lang="es-MX" sz="1500" dirty="0">
                <a:solidFill>
                  <a:srgbClr val="000000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que todas las mujeres cuidan.</a:t>
            </a:r>
            <a:endParaRPr sz="1500" dirty="0">
              <a:solidFill>
                <a:srgbClr val="000000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5DDD169-6470-097D-82FE-FC24F70F3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989" y="154609"/>
            <a:ext cx="5264978" cy="6007653"/>
          </a:xfrm>
          <a:prstGeom prst="rect">
            <a:avLst/>
          </a:prstGeom>
        </p:spPr>
      </p:pic>
      <p:sp>
        <p:nvSpPr>
          <p:cNvPr id="6" name="Google Shape;332;p54">
            <a:extLst>
              <a:ext uri="{FF2B5EF4-FFF2-40B4-BE49-F238E27FC236}">
                <a16:creationId xmlns:a16="http://schemas.microsoft.com/office/drawing/2014/main" id="{C40DAB15-5080-D6EA-E005-057C57C3548D}"/>
              </a:ext>
            </a:extLst>
          </p:cNvPr>
          <p:cNvSpPr txBox="1"/>
          <p:nvPr/>
        </p:nvSpPr>
        <p:spPr>
          <a:xfrm>
            <a:off x="299943" y="2830835"/>
            <a:ext cx="3086522" cy="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s-MX" sz="2700" b="1" dirty="0">
                <a:solidFill>
                  <a:srgbClr val="A02142"/>
                </a:solidFill>
                <a:latin typeface="Noto Sans"/>
                <a:ea typeface="Noto Sans"/>
                <a:cs typeface="Noto Sans"/>
                <a:sym typeface="Noto Sans"/>
              </a:rPr>
              <a:t>NUESTROS COMPROMISOS</a:t>
            </a:r>
            <a:endParaRPr lang="es-MX" sz="2700" b="1" dirty="0">
              <a:solidFill>
                <a:srgbClr val="A02142"/>
              </a:solidFill>
              <a:latin typeface="Noto Sans"/>
              <a:ea typeface="Noto Sans"/>
              <a:cs typeface="Noto Sans"/>
            </a:endParaRPr>
          </a:p>
        </p:txBody>
      </p:sp>
    </p:spTree>
    <p:extLst>
      <p:ext uri="{BB962C8B-B14F-4D97-AF65-F5344CB8AC3E}">
        <p14:creationId xmlns:p14="http://schemas.microsoft.com/office/powerpoint/2010/main" val="23979022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9B580CC-6B0D-1BB3-30D1-B4B9F7309377}"/>
              </a:ext>
            </a:extLst>
          </p:cNvPr>
          <p:cNvSpPr txBox="1"/>
          <p:nvPr/>
        </p:nvSpPr>
        <p:spPr>
          <a:xfrm>
            <a:off x="629482" y="458680"/>
            <a:ext cx="11209126" cy="51090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Noto Sans Light"/>
                <a:ea typeface="Noto Sans Light"/>
                <a:cs typeface="Noto Sans Light"/>
              </a:rPr>
              <a:t>ACTIVIDAD: </a:t>
            </a:r>
            <a:endParaRPr lang="es-ES" sz="1600" b="1" dirty="0">
              <a:solidFill>
                <a:srgbClr val="00B050"/>
              </a:solidFill>
              <a:latin typeface="Noto Sans Light"/>
              <a:ea typeface="Noto Sans Light"/>
              <a:cs typeface="Noto Sans Light"/>
            </a:endParaRPr>
          </a:p>
          <a:p>
            <a:r>
              <a:rPr lang="en-US" sz="1600" b="1" dirty="0">
                <a:solidFill>
                  <a:srgbClr val="00B050"/>
                </a:solidFill>
                <a:latin typeface="Noto Sans Light"/>
                <a:ea typeface="Noto Sans Light"/>
                <a:cs typeface="Noto Sans Light"/>
              </a:rPr>
              <a:t>Asamblea de hombres: construyendo compromisos por la Igualdad y una Vida Libre de Violencias </a:t>
            </a:r>
            <a:endParaRPr lang="es-ES" sz="1600" b="1" dirty="0">
              <a:solidFill>
                <a:srgbClr val="00B050"/>
              </a:solidFill>
              <a:latin typeface="Noto Sans Light"/>
              <a:ea typeface="Noto Sans Light"/>
              <a:cs typeface="Noto Sans Light"/>
            </a:endParaRPr>
          </a:p>
          <a:p>
            <a:endParaRPr lang="en-US" b="1" dirty="0">
              <a:latin typeface="Noto Sans Light"/>
              <a:ea typeface="Noto Sans Light"/>
              <a:cs typeface="Noto Sans Light"/>
            </a:endParaRPr>
          </a:p>
          <a:p>
            <a:r>
              <a:rPr lang="en-US" b="1" dirty="0">
                <a:latin typeface="Noto Sans Light"/>
                <a:ea typeface="Noto Sans Light"/>
                <a:cs typeface="Noto Sans Light"/>
              </a:rPr>
              <a:t>Objetivo: </a:t>
            </a:r>
            <a:r>
              <a:rPr lang="en-US" dirty="0">
                <a:latin typeface="Noto Sans Light"/>
                <a:ea typeface="Noto Sans Light"/>
                <a:cs typeface="Noto Sans Light"/>
              </a:rPr>
              <a:t>Propiciar un espacio de diálogo entre hombres que permita reflexionar colectivamente sobre la igualdad sustantiva y el derecho a una vida libre de violencias, reconociendo responsabilidades compartidas y construyendo compromisos situados desde sus experiencias y contextos. </a:t>
            </a:r>
            <a:endParaRPr lang="en-US" dirty="0"/>
          </a:p>
          <a:p>
            <a:r>
              <a:rPr lang="en-US" b="1" dirty="0">
                <a:latin typeface="Noto Sans Light"/>
                <a:ea typeface="Noto Sans Light"/>
                <a:cs typeface="Noto Sans Light"/>
              </a:rPr>
              <a:t>Público:</a:t>
            </a:r>
            <a:r>
              <a:rPr lang="en-US" dirty="0">
                <a:latin typeface="Noto Sans Light"/>
                <a:ea typeface="Noto Sans Light"/>
                <a:cs typeface="Noto Sans Light"/>
              </a:rPr>
              <a:t> Personas servidoras públicas, hombres y comunidades. </a:t>
            </a:r>
          </a:p>
          <a:p>
            <a:r>
              <a:rPr lang="en-US" b="1" dirty="0">
                <a:latin typeface="Noto Sans Light"/>
                <a:ea typeface="Noto Sans Light"/>
                <a:cs typeface="Noto Sans Light"/>
              </a:rPr>
              <a:t>Materiales:</a:t>
            </a:r>
            <a:r>
              <a:rPr lang="en-US" dirty="0">
                <a:latin typeface="Noto Sans Light"/>
                <a:ea typeface="Noto Sans Light"/>
                <a:cs typeface="Noto Sans Light"/>
              </a:rPr>
              <a:t> Papelógrafo o papel kraft, gises o plumones. Duración aproximada: 35 minutos a 40 minutos. </a:t>
            </a:r>
          </a:p>
          <a:p>
            <a:r>
              <a:rPr lang="en-US" b="1" dirty="0">
                <a:latin typeface="Noto Sans Light"/>
                <a:ea typeface="Noto Sans Light"/>
                <a:cs typeface="Noto Sans Light"/>
              </a:rPr>
              <a:t>Descripción: </a:t>
            </a:r>
            <a:endParaRPr lang="en-US" dirty="0">
              <a:latin typeface="Noto Sans Light"/>
              <a:ea typeface="Noto Sans Light"/>
              <a:cs typeface="Noto Sans Light"/>
            </a:endParaRPr>
          </a:p>
          <a:p>
            <a:pPr marL="285750" indent="-285750">
              <a:buChar char="•"/>
            </a:pPr>
            <a:r>
              <a:rPr lang="en-US" dirty="0">
                <a:latin typeface="Noto Sans Light"/>
                <a:ea typeface="Noto Sans Light"/>
                <a:cs typeface="Noto Sans Light"/>
              </a:rPr>
              <a:t>Las personas participantes se sentarán en círculo para abrir una asamblea de hombres, entendida como un espacio horizontal de escucha, palabra y reflexión colectiva. </a:t>
            </a:r>
          </a:p>
          <a:p>
            <a:pPr marL="285750" indent="-285750">
              <a:buChar char="•"/>
            </a:pPr>
            <a:r>
              <a:rPr lang="en-US" dirty="0">
                <a:latin typeface="Noto Sans Light"/>
                <a:ea typeface="Noto Sans Light"/>
                <a:cs typeface="Noto Sans Light"/>
              </a:rPr>
              <a:t>Designarán a una persona facilitadora y a una moderadora. Como punto de partida, la persona facilitadora leerá los: </a:t>
            </a:r>
            <a:r>
              <a:rPr lang="en-US" b="1" dirty="0">
                <a:latin typeface="Noto Sans Light"/>
                <a:ea typeface="Noto Sans Light"/>
                <a:cs typeface="Noto Sans Light"/>
              </a:rPr>
              <a:t>“Compromisos por la Igualdad y una Vida Libre de Violencias”.</a:t>
            </a:r>
            <a:r>
              <a:rPr lang="en-US" dirty="0">
                <a:latin typeface="Noto Sans Light"/>
                <a:ea typeface="Noto Sans Light"/>
                <a:cs typeface="Noto Sans Light"/>
              </a:rPr>
              <a:t> </a:t>
            </a:r>
          </a:p>
          <a:p>
            <a:pPr marL="285750" indent="-285750">
              <a:buChar char="•"/>
            </a:pPr>
            <a:r>
              <a:rPr lang="en-US" dirty="0">
                <a:latin typeface="Noto Sans Light"/>
                <a:ea typeface="Noto Sans Light"/>
                <a:cs typeface="Noto Sans Light"/>
              </a:rPr>
              <a:t>A partir de esta lectura, se abrirá un momento de diálogo en el que identificarán, en su institución, colectivo o comunidad, problemáticas o situaciones que obstaculizan que las mujeres tengan una vida libre de violencia. </a:t>
            </a:r>
          </a:p>
          <a:p>
            <a:pPr marL="285750" indent="-285750">
              <a:buChar char="•"/>
            </a:pPr>
            <a:r>
              <a:rPr lang="en-US" dirty="0">
                <a:latin typeface="Noto Sans Light"/>
                <a:ea typeface="Noto Sans Light"/>
                <a:cs typeface="Noto Sans Light"/>
              </a:rPr>
              <a:t>Posteriormente, se propondrán uno o dos nuevos compromisos que responderán a las problemáticas identificadas. </a:t>
            </a:r>
          </a:p>
          <a:p>
            <a:pPr marL="285750" indent="-285750">
              <a:buChar char="•"/>
            </a:pPr>
            <a:r>
              <a:rPr lang="en-US" dirty="0">
                <a:latin typeface="Noto Sans Light"/>
                <a:ea typeface="Noto Sans Light"/>
                <a:cs typeface="Noto Sans Light"/>
              </a:rPr>
              <a:t>La persona facilitadora recuperará en un papelógrafo las ideas, reflexiones y compromisos que emergerán del diálogo, y procurará nombrarlos colectivamente. </a:t>
            </a:r>
          </a:p>
          <a:p>
            <a:pPr marL="285750" indent="-285750">
              <a:buChar char="•"/>
            </a:pPr>
            <a:r>
              <a:rPr lang="en-US" dirty="0">
                <a:latin typeface="Noto Sans Light"/>
                <a:ea typeface="Noto Sans Light"/>
                <a:cs typeface="Noto Sans Light"/>
              </a:rPr>
              <a:t>El grupo identificará aquellos compromisos que considerarán más significativos para su contexto y los agregarán a los “Compromisos por la Igualdad y una Vida Libre de Violencias”. </a:t>
            </a:r>
          </a:p>
          <a:p>
            <a:pPr marL="285750" indent="-285750">
              <a:buChar char="•"/>
            </a:pPr>
            <a:r>
              <a:rPr lang="en-US" dirty="0">
                <a:latin typeface="Noto Sans Light"/>
                <a:ea typeface="Noto Sans Light"/>
                <a:cs typeface="Noto Sans Light"/>
              </a:rPr>
              <a:t>Al cierre, dejarán visibles todos los compromisos en el espacio como memoria colectiva de la asamblea y los reconocerán como acuerdos abiertos que podrán seguir ampliándose y fortaleciéndose en otros espacios y procesos formativos.</a:t>
            </a:r>
          </a:p>
          <a:p>
            <a:pPr algn="ctr"/>
            <a:endParaRPr lang="es-E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7"/>
          <p:cNvPicPr preferRelativeResize="0"/>
          <p:nvPr/>
        </p:nvPicPr>
        <p:blipFill rotWithShape="1">
          <a:blip r:embed="rId3">
            <a:alphaModFix/>
          </a:blip>
          <a:srcRect t="10547"/>
          <a:stretch/>
        </p:blipFill>
        <p:spPr>
          <a:xfrm>
            <a:off x="0" y="-149345"/>
            <a:ext cx="4738304" cy="4117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7"/>
          <p:cNvPicPr preferRelativeResize="0"/>
          <p:nvPr/>
        </p:nvPicPr>
        <p:blipFill rotWithShape="1">
          <a:blip r:embed="rId4">
            <a:alphaModFix/>
          </a:blip>
          <a:srcRect l="1899" r="1202"/>
          <a:stretch/>
        </p:blipFill>
        <p:spPr>
          <a:xfrm>
            <a:off x="4623300" y="-161800"/>
            <a:ext cx="4176676" cy="50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57"/>
          <p:cNvPicPr preferRelativeResize="0"/>
          <p:nvPr/>
        </p:nvPicPr>
        <p:blipFill rotWithShape="1">
          <a:blip r:embed="rId5">
            <a:alphaModFix/>
          </a:blip>
          <a:srcRect l="2449"/>
          <a:stretch/>
        </p:blipFill>
        <p:spPr>
          <a:xfrm>
            <a:off x="8799975" y="-161800"/>
            <a:ext cx="3391874" cy="49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30530" y="3748031"/>
            <a:ext cx="6061318" cy="3163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3713067"/>
            <a:ext cx="6202299" cy="3233439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7"/>
          <p:cNvSpPr/>
          <p:nvPr/>
        </p:nvSpPr>
        <p:spPr>
          <a:xfrm>
            <a:off x="2046325" y="3185039"/>
            <a:ext cx="8497500" cy="855600"/>
          </a:xfrm>
          <a:prstGeom prst="roundRect">
            <a:avLst>
              <a:gd name="adj" fmla="val 16667"/>
            </a:avLst>
          </a:prstGeom>
          <a:solidFill>
            <a:srgbClr val="5B0F00">
              <a:alpha val="71759"/>
            </a:srgbClr>
          </a:solidFill>
          <a:ln>
            <a:noFill/>
          </a:ln>
        </p:spPr>
        <p:txBody>
          <a:bodyPr spcFirstLastPara="1" wrap="square" lIns="94300" tIns="94300" rIns="94300" bIns="943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MX" sz="1800" b="0" i="1" u="none" strike="noStrike" cap="none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‘Todo el tiempo escuchamos noticias sobre la violencia masculina, pero poco escuchamos sobre hombres practicando cuidado, ternura y amor’: </a:t>
            </a:r>
            <a:r>
              <a:rPr lang="es-MX" sz="1600" b="0" i="0" u="none" strike="noStrike" cap="none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bell hooks</a:t>
            </a:r>
            <a:endParaRPr sz="1600" b="0" i="0" u="none" strike="noStrike" cap="none" dirty="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360" name="Google Shape;360;p57"/>
          <p:cNvSpPr/>
          <p:nvPr/>
        </p:nvSpPr>
        <p:spPr>
          <a:xfrm>
            <a:off x="-48275" y="91703"/>
            <a:ext cx="8715600" cy="687000"/>
          </a:xfrm>
          <a:prstGeom prst="roundRect">
            <a:avLst>
              <a:gd name="adj" fmla="val 16667"/>
            </a:avLst>
          </a:prstGeom>
          <a:solidFill>
            <a:srgbClr val="AC8017"/>
          </a:solidFill>
          <a:ln>
            <a:noFill/>
          </a:ln>
        </p:spPr>
        <p:txBody>
          <a:bodyPr spcFirstLastPara="1" wrap="square" lIns="94300" tIns="94300" rIns="94300" bIns="9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MX" sz="1800" b="0" i="0" u="none" strike="noStrike" cap="none" dirty="0">
                <a:solidFill>
                  <a:srgbClr val="FFFFFF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La violencia y la domin</a:t>
            </a:r>
            <a:r>
              <a:rPr lang="es-MX" sz="1800" dirty="0">
                <a:solidFill>
                  <a:srgbClr val="FFFFFF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ación </a:t>
            </a:r>
            <a:r>
              <a:rPr lang="es-MX" sz="1800" b="0" i="0" u="none" strike="noStrike" cap="none" dirty="0">
                <a:solidFill>
                  <a:srgbClr val="FFFFFF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es algo que nos ocurre; no es algo que nos constituye como hombres</a:t>
            </a:r>
            <a:endParaRPr sz="1600" b="0" i="0" u="none" strike="noStrike" cap="none" dirty="0">
              <a:solidFill>
                <a:srgbClr val="FFFFFF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  <p:sp>
        <p:nvSpPr>
          <p:cNvPr id="361" name="Google Shape;361;p57"/>
          <p:cNvSpPr/>
          <p:nvPr/>
        </p:nvSpPr>
        <p:spPr>
          <a:xfrm>
            <a:off x="5492435" y="6231835"/>
            <a:ext cx="6747600" cy="505500"/>
          </a:xfrm>
          <a:prstGeom prst="roundRect">
            <a:avLst>
              <a:gd name="adj" fmla="val 16667"/>
            </a:avLst>
          </a:prstGeom>
          <a:solidFill>
            <a:srgbClr val="AC8017"/>
          </a:solidFill>
          <a:ln>
            <a:noFill/>
          </a:ln>
        </p:spPr>
        <p:txBody>
          <a:bodyPr spcFirstLastPara="1" wrap="square" lIns="94300" tIns="94300" rIns="94300" bIns="943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MX" sz="1800" b="0" i="0" u="none" strike="noStrike" cap="none" dirty="0">
                <a:solidFill>
                  <a:srgbClr val="FFFFFF"/>
                </a:solidFill>
                <a:latin typeface="Noto Sans Light"/>
                <a:ea typeface="Noto Sans Light"/>
                <a:cs typeface="Noto Sans Light"/>
                <a:sym typeface="Noto Sans Light"/>
              </a:rPr>
              <a:t>Los hombres tienen la capacidad de amar, cuidar y ser amados</a:t>
            </a:r>
            <a:endParaRPr sz="1600" b="0" i="0" u="none" strike="noStrike" cap="none" dirty="0">
              <a:solidFill>
                <a:srgbClr val="FFFFFF"/>
              </a:solidFill>
              <a:latin typeface="Noto Sans Light"/>
              <a:ea typeface="Noto Sans Light"/>
              <a:cs typeface="Noto Sans Light"/>
              <a:sym typeface="Noto Sans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8"/>
          <p:cNvSpPr txBox="1"/>
          <p:nvPr/>
        </p:nvSpPr>
        <p:spPr>
          <a:xfrm>
            <a:off x="4002932" y="2603255"/>
            <a:ext cx="4186136" cy="747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C2047"/>
              </a:buClr>
              <a:buSzPts val="5400"/>
              <a:buFont typeface="Arial"/>
              <a:buNone/>
            </a:pPr>
            <a:r>
              <a:rPr lang="es-MX" sz="5400" b="1" i="0" u="none" strike="noStrike" cap="none" dirty="0">
                <a:solidFill>
                  <a:srgbClr val="9C2047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Gracias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58"/>
          <p:cNvSpPr txBox="1"/>
          <p:nvPr/>
        </p:nvSpPr>
        <p:spPr>
          <a:xfrm>
            <a:off x="7856050" y="273557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u="sng" dirty="0">
                <a:solidFill>
                  <a:srgbClr val="467886"/>
                </a:solidFill>
                <a:latin typeface="Noto Sans"/>
                <a:ea typeface="Noto Sans"/>
                <a:cs typeface="Noto Sans"/>
                <a:sym typeface="Noto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http://puntogenero.mujeres.gob.mx/</a:t>
            </a:r>
            <a:r>
              <a:rPr lang="es-MX" dirty="0">
                <a:solidFill>
                  <a:srgbClr val="681931"/>
                </a:solidFill>
                <a:latin typeface="Noto Sans"/>
                <a:ea typeface="Noto Sans"/>
                <a:cs typeface="Noto Sans"/>
                <a:sym typeface="Noto Sans"/>
              </a:rPr>
              <a:t> 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2815</Words>
  <Application>Microsoft Office PowerPoint</Application>
  <PresentationFormat>Panorámica</PresentationFormat>
  <Paragraphs>218</Paragraphs>
  <Slides>32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3" baseType="lpstr">
      <vt:lpstr>Noto Sans SemiBold</vt:lpstr>
      <vt:lpstr>Arial Narrow</vt:lpstr>
      <vt:lpstr>Arial</vt:lpstr>
      <vt:lpstr>Roboto</vt:lpstr>
      <vt:lpstr>Noto Sans Light</vt:lpstr>
      <vt:lpstr>Calibri</vt:lpstr>
      <vt:lpstr>Noto Sans Medium</vt:lpstr>
      <vt:lpstr>Montserrat SemiBold</vt:lpstr>
      <vt:lpstr>Noto Sans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GUADALUPE PRIETO RIVERA</cp:lastModifiedBy>
  <cp:revision>135</cp:revision>
  <dcterms:modified xsi:type="dcterms:W3CDTF">2026-10-05T19:23:30Z</dcterms:modified>
</cp:coreProperties>
</file>